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2" r:id="rId2"/>
    <p:sldMasterId id="2147483677" r:id="rId3"/>
  </p:sldMasterIdLst>
  <p:notesMasterIdLst>
    <p:notesMasterId r:id="rId25"/>
  </p:notesMasterIdLst>
  <p:sldIdLst>
    <p:sldId id="2569" r:id="rId4"/>
    <p:sldId id="2633" r:id="rId5"/>
    <p:sldId id="256" r:id="rId6"/>
    <p:sldId id="2635" r:id="rId7"/>
    <p:sldId id="2639" r:id="rId8"/>
    <p:sldId id="2595" r:id="rId9"/>
    <p:sldId id="2636" r:id="rId10"/>
    <p:sldId id="2621" r:id="rId11"/>
    <p:sldId id="2573" r:id="rId12"/>
    <p:sldId id="2631" r:id="rId13"/>
    <p:sldId id="2632" r:id="rId14"/>
    <p:sldId id="2574" r:id="rId15"/>
    <p:sldId id="2630" r:id="rId16"/>
    <p:sldId id="2623" r:id="rId17"/>
    <p:sldId id="2624" r:id="rId18"/>
    <p:sldId id="2625" r:id="rId19"/>
    <p:sldId id="2626" r:id="rId20"/>
    <p:sldId id="2634" r:id="rId21"/>
    <p:sldId id="2640" r:id="rId22"/>
    <p:sldId id="2618" r:id="rId23"/>
    <p:sldId id="264" r:id="rId24"/>
  </p:sldIdLst>
  <p:sldSz cx="12192000" cy="6858000"/>
  <p:notesSz cx="6797675" cy="987425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копян Лиана Робинзоновна" initials="АЛР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04"/>
    <p:restoredTop sz="95028"/>
  </p:normalViewPr>
  <p:slideViewPr>
    <p:cSldViewPr snapToGrid="0" showGuides="1">
      <p:cViewPr varScale="1">
        <p:scale>
          <a:sx n="114" d="100"/>
          <a:sy n="114" d="100"/>
        </p:scale>
        <p:origin x="792" y="114"/>
      </p:cViewPr>
      <p:guideLst>
        <p:guide orient="horz" pos="2160"/>
        <p:guide pos="38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8839B7-7784-B648-B9EF-805AD6350E0A}" type="datetimeFigureOut">
              <a:rPr lang="x-none" smtClean="0"/>
              <a:t>16.08.2023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E41A4-61F5-A84A-9E2A-A758FF5B69F2}" type="slidenum">
              <a:rPr lang="x-none" smtClean="0"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080" cy="38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sldNum" idx="8"/>
          </p:nvPr>
        </p:nvSpPr>
        <p:spPr>
          <a:xfrm>
            <a:off x="3850560" y="9378720"/>
            <a:ext cx="2944440" cy="49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A8A8020-873C-4CC7-8AC4-91E1FFB7CD1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ru-RU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20472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60540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00609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40677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fld id="{2B569096-AB84-488A-A818-33FFFBBD4F63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16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47067" y="9380172"/>
            <a:ext cx="2947753" cy="4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r">
              <a:lnSpc>
                <a:spcPct val="93000"/>
              </a:lnSpc>
              <a:spcBef>
                <a:spcPts val="35"/>
              </a:spcBef>
              <a:spcAft>
                <a:spcPts val="35"/>
              </a:spcAft>
            </a:pPr>
            <a:fld id="{EF43B811-ECB4-4F12-AA05-62B589FFF7D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t>16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50888"/>
            <a:ext cx="6581775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83" y="4690086"/>
            <a:ext cx="5438711" cy="444377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20472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60540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00609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40677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fld id="{2B569096-AB84-488A-A818-33FFFBBD4F63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17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47067" y="9380172"/>
            <a:ext cx="2947753" cy="4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r">
              <a:lnSpc>
                <a:spcPct val="93000"/>
              </a:lnSpc>
              <a:spcBef>
                <a:spcPts val="35"/>
              </a:spcBef>
              <a:spcAft>
                <a:spcPts val="35"/>
              </a:spcAft>
            </a:pPr>
            <a:fld id="{EF43B811-ECB4-4F12-AA05-62B589FFF7D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t>17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50888"/>
            <a:ext cx="6581775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83" y="4690086"/>
            <a:ext cx="5438711" cy="444377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895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98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79680" y="4752000"/>
            <a:ext cx="5437080" cy="388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5900" indent="0">
              <a:buNone/>
            </a:pPr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sldNum" idx="8"/>
          </p:nvPr>
        </p:nvSpPr>
        <p:spPr>
          <a:xfrm>
            <a:off x="3850560" y="9378720"/>
            <a:ext cx="2944440" cy="494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A8A8020-873C-4CC7-8AC4-91E1FFB7CD17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ru-RU" sz="12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2334021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701675" y="1136650"/>
            <a:ext cx="5457825" cy="30702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84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9030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5075"/>
            <a:ext cx="5919787" cy="3330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E155FB32-C305-4580-9A75-4B0374C06637}" type="slidenum">
              <a:rPr lang="ru-RU" smtClean="0">
                <a:solidFill>
                  <a:prstClr val="black"/>
                </a:solidFill>
              </a:r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05516-9DD3-4419-8314-33B56182FB39}" type="slidenum">
              <a:rPr lang="ru-RU" smtClean="0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20472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60540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006090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406775" indent="-200660" defTabSz="393700" eaLnBrk="0" fontAlgn="base" hangingPunct="0">
              <a:spcBef>
                <a:spcPts val="10"/>
              </a:spcBef>
              <a:spcAft>
                <a:spcPts val="1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01370" algn="l"/>
                <a:tab pos="1602740" algn="l"/>
                <a:tab pos="2404745" algn="l"/>
                <a:tab pos="3206115" algn="l"/>
                <a:tab pos="4008120" algn="l"/>
                <a:tab pos="4809490" algn="l"/>
                <a:tab pos="5611495" algn="l"/>
                <a:tab pos="6412865" algn="l"/>
                <a:tab pos="7214870" algn="l"/>
                <a:tab pos="8016240" algn="l"/>
                <a:tab pos="8817610" algn="l"/>
                <a:tab pos="9058910" algn="l"/>
                <a:tab pos="945261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fld id="{2B569096-AB84-488A-A818-33FFFBBD4F63}" type="slidenum">
              <a:rPr lang="ru-RU" altLang="ru-RU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fld>
            <a:endParaRPr lang="ru-RU" altLang="ru-RU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Text Box 1"/>
          <p:cNvSpPr txBox="1">
            <a:spLocks noChangeArrowheads="1"/>
          </p:cNvSpPr>
          <p:nvPr/>
        </p:nvSpPr>
        <p:spPr bwMode="auto">
          <a:xfrm>
            <a:off x="3847067" y="9380172"/>
            <a:ext cx="2947753" cy="49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r">
              <a:lnSpc>
                <a:spcPct val="93000"/>
              </a:lnSpc>
              <a:spcBef>
                <a:spcPts val="35"/>
              </a:spcBef>
              <a:spcAft>
                <a:spcPts val="35"/>
              </a:spcAft>
            </a:pPr>
            <a:fld id="{EF43B811-ECB4-4F12-AA05-62B589FFF7D4}" type="slidenum">
              <a:rPr lang="ru-RU" altLang="ru-RU" sz="1200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fld>
            <a:endParaRPr lang="ru-RU" altLang="ru-RU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4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7950" y="750888"/>
            <a:ext cx="6581775" cy="37020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83" y="4690086"/>
            <a:ext cx="5438711" cy="444377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3EF15-92F4-4AB1-890B-8B1B3C5FE0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506CC-8BD2-4BB5-8BB2-51DC9EC618C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994C8-B003-4CCD-8EAB-14F2527435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094D-1EA6-4C60-BB17-86E73FFA74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4932-6F74-47D4-874F-DFDC836E57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CAF5D-F9AA-4C99-9374-C23E875CC7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C50-2CE5-4C82-8C08-F3E95B3107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B137-500A-45C2-B783-A3120B1148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3708-63A4-4795-9D41-426BE3DCF2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E1E71-52A1-4C2F-9983-2FDC56ECFC9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ACBE-343C-452C-95F7-B6E3A7ABEC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13BD-EE58-4CFD-88B6-9C0CE7E90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F9CE-F029-4FC9-96C7-DB500D96E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FE4D-DA21-4973-8B8F-32C9299A95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BEC5B-F398-4ACC-B484-9FC6A4B545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BFBFBF"/>
                </a:solidFill>
                <a:latin typeface="Segoe UI" panose="020B0502040204020203"/>
                <a:cs typeface="Segoe UI" panose="020B0502040204020203"/>
              </a:defRPr>
            </a:lvl1pPr>
          </a:lstStyle>
          <a:p>
            <a:pPr marL="38100">
              <a:lnSpc>
                <a:spcPct val="100000"/>
              </a:lnSpc>
              <a:spcBef>
                <a:spcPts val="18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5094D-1EA6-4C60-BB17-86E73FFA740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4932-6F74-47D4-874F-DFDC836E578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2A118-D80E-44DD-86AF-400344AF0C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CAF5D-F9AA-4C99-9374-C23E875CC7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BEC50-2CE5-4C82-8C08-F3E95B3107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B137-500A-45C2-B783-A3120B1148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43708-63A4-4795-9D41-426BE3DCF27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EACBE-343C-452C-95F7-B6E3A7ABEC2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13BD-EE58-4CFD-88B6-9C0CE7E9094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F9CE-F029-4FC9-96C7-DB500D96E4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FE4D-DA21-4973-8B8F-32C9299A95D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BEC5B-F398-4ACC-B484-9FC6A4B545F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667E9-870E-4292-AF50-DC5E47609A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3937001" y="3"/>
            <a:ext cx="6997698" cy="4249807"/>
          </a:xfrm>
          <a:custGeom>
            <a:avLst/>
            <a:gdLst>
              <a:gd name="connsiteX0" fmla="*/ 0 w 6997698"/>
              <a:gd name="connsiteY0" fmla="*/ 0 h 4249807"/>
              <a:gd name="connsiteX1" fmla="*/ 6997698 w 6997698"/>
              <a:gd name="connsiteY1" fmla="*/ 0 h 4249807"/>
              <a:gd name="connsiteX2" fmla="*/ 3498849 w 6997698"/>
              <a:gd name="connsiteY2" fmla="*/ 4249807 h 4249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698" h="4249807">
                <a:moveTo>
                  <a:pt x="0" y="0"/>
                </a:moveTo>
                <a:lnTo>
                  <a:pt x="6997698" y="0"/>
                </a:lnTo>
                <a:lnTo>
                  <a:pt x="3498849" y="424980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08200" y="2608192"/>
            <a:ext cx="6997700" cy="4249808"/>
          </a:xfrm>
          <a:custGeom>
            <a:avLst/>
            <a:gdLst>
              <a:gd name="connsiteX0" fmla="*/ 3498850 w 6997700"/>
              <a:gd name="connsiteY0" fmla="*/ 0 h 4249808"/>
              <a:gd name="connsiteX1" fmla="*/ 6997700 w 6997700"/>
              <a:gd name="connsiteY1" fmla="*/ 4249808 h 4249808"/>
              <a:gd name="connsiteX2" fmla="*/ 0 w 6997700"/>
              <a:gd name="connsiteY2" fmla="*/ 4249808 h 424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97700" h="4249808">
                <a:moveTo>
                  <a:pt x="3498850" y="0"/>
                </a:moveTo>
                <a:lnTo>
                  <a:pt x="6997700" y="4249808"/>
                </a:lnTo>
                <a:lnTo>
                  <a:pt x="0" y="4249808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100"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8/16/2023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rgbClr val="BFBFBF"/>
                </a:solidFill>
                <a:latin typeface="Segoe UI" panose="020B0502040204020203"/>
                <a:cs typeface="Segoe UI" panose="020B0502040204020203"/>
              </a:defRPr>
            </a:lvl1pPr>
          </a:lstStyle>
          <a:p>
            <a:pPr marL="38100">
              <a:spcBef>
                <a:spcPts val="180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BC57B-C901-4887-8A10-88423701513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CDB4AD-EFF7-4615-9AD5-8CE7682F2A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497ED-DBFB-43D2-B8DC-D1D3A737908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A8B3F-3829-460F-B1A8-1340101DF5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9E621-D83C-4A1A-AA04-E5C1097070F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24145-15C5-4E6C-BCA7-750C7161BBB8}" type="datetime1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92104-7BA6-4F5D-9331-E3A4E5E800CE}" type="datetime1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92104-7BA6-4F5D-9331-E3A4E5E800CE}" type="datetime1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16.08.2023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BBE1A-037E-476C-8D0F-9DD7F516AD1A}" type="slidenum">
              <a:rPr lang="ru-RU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g"/><Relationship Id="rId5" Type="http://schemas.openxmlformats.org/officeDocument/2006/relationships/hyperlink" Target="https://uslugi.mosreg.ru/services/15843" TargetMode="External"/><Relationship Id="rId4" Type="http://schemas.openxmlformats.org/officeDocument/2006/relationships/hyperlink" Target="https://uslugi.mosreg.ru/services/1161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98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470025" y="3300605"/>
            <a:ext cx="9251949" cy="204331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СЕРВИСЫ для БИЗНЕСА</a:t>
            </a: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в Московской области</a:t>
            </a: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Новый сервис:</a:t>
            </a: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Открой бизнес  на 1-2 этажах МКД</a:t>
            </a: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kumimoji="1" lang="ru-RU" altLang="ru-RU" sz="4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222" y="4518101"/>
            <a:ext cx="9975012" cy="516810"/>
          </a:xfrm>
          <a:prstGeom prst="rect">
            <a:avLst/>
          </a:prstGeom>
        </p:spPr>
        <p:txBody>
          <a:bodyPr wrap="square" lIns="98733" tIns="49366" rIns="98733" bIns="49366">
            <a:spAutoFit/>
          </a:bodyPr>
          <a:lstStyle/>
          <a:p>
            <a:pPr>
              <a:lnSpc>
                <a:spcPct val="107000"/>
              </a:lnSpc>
              <a:spcAft>
                <a:spcPts val="865"/>
              </a:spcAft>
              <a:defRPr/>
            </a:pPr>
            <a:endParaRPr lang="ru-RU" sz="25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6" name="Picture 119" descr="MIIMO_Logo_monochrome_white_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" y="5147327"/>
            <a:ext cx="1542777" cy="14000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08305" y="6428740"/>
            <a:ext cx="2804160" cy="276999"/>
          </a:xfrm>
          <a:prstGeom prst="rect">
            <a:avLst/>
          </a:prstGeom>
        </p:spPr>
        <p:txBody>
          <a:bodyPr/>
          <a:lstStyle/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10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H="1">
            <a:off x="181257" y="585298"/>
            <a:ext cx="11170366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2" name="Shape 273"/>
          <p:cNvSpPr/>
          <p:nvPr/>
        </p:nvSpPr>
        <p:spPr>
          <a:xfrm>
            <a:off x="132756" y="130923"/>
            <a:ext cx="12329411" cy="44248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lnSpcReduction="10000"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КАК РЕАЛИЗОВАНО - ГК «САМОЛЕТ»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132756" y="805189"/>
            <a:ext cx="8575016" cy="5623542"/>
            <a:chOff x="417981" y="901853"/>
            <a:chExt cx="9319085" cy="5742867"/>
          </a:xfrm>
          <a:solidFill>
            <a:schemeClr val="accent5">
              <a:lumMod val="60000"/>
              <a:lumOff val="40000"/>
            </a:schemeClr>
          </a:solidFill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3"/>
            <a:srcRect b="3389"/>
            <a:stretch>
              <a:fillRect/>
            </a:stretch>
          </p:blipFill>
          <p:spPr>
            <a:xfrm>
              <a:off x="417981" y="901853"/>
              <a:ext cx="9319085" cy="5742867"/>
            </a:xfrm>
            <a:prstGeom prst="rect">
              <a:avLst/>
            </a:prstGeom>
            <a:grpFill/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4"/>
            <a:srcRect l="31547" t="50310" r="60595" b="13208"/>
            <a:stretch>
              <a:fillRect/>
            </a:stretch>
          </p:blipFill>
          <p:spPr>
            <a:xfrm>
              <a:off x="6473629" y="3790878"/>
              <a:ext cx="1653787" cy="2165269"/>
            </a:xfrm>
            <a:prstGeom prst="rect">
              <a:avLst/>
            </a:prstGeom>
            <a:grpFill/>
          </p:spPr>
        </p:pic>
      </p:grpSp>
      <p:sp>
        <p:nvSpPr>
          <p:cNvPr id="13" name="object 10"/>
          <p:cNvSpPr txBox="1"/>
          <p:nvPr/>
        </p:nvSpPr>
        <p:spPr>
          <a:xfrm>
            <a:off x="7941801" y="966883"/>
            <a:ext cx="4104573" cy="968855"/>
          </a:xfrm>
          <a:prstGeom prst="rect">
            <a:avLst/>
          </a:prstGeom>
          <a:ln w="3175">
            <a:noFill/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Услуги застройщика </a:t>
            </a:r>
          </a:p>
          <a:p>
            <a:pPr marL="168275" marR="260350" algn="ctr">
              <a:spcBef>
                <a:spcPts val="75"/>
              </a:spcBef>
            </a:pPr>
            <a:r>
              <a:rPr lang="ru-RU"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Помещения с:  </a:t>
            </a:r>
            <a:r>
              <a:rPr lang="ru-RU" sz="14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- франшизой;</a:t>
            </a:r>
          </a:p>
          <a:p>
            <a:pPr marL="168275" marR="260350" algn="ctr">
              <a:spcBef>
                <a:spcPts val="75"/>
              </a:spcBef>
            </a:pPr>
            <a:r>
              <a:rPr lang="ru-RU" sz="1400" b="1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- договорами о намерениях;</a:t>
            </a:r>
            <a:endParaRPr lang="en-US" sz="1400" b="1" spc="-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168275" marR="260350" algn="ctr">
              <a:spcBef>
                <a:spcPts val="75"/>
              </a:spcBef>
            </a:pPr>
            <a:r>
              <a:rPr lang="ru-RU" sz="1400" b="1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- договором аренды.</a:t>
            </a:r>
          </a:p>
        </p:txBody>
      </p:sp>
      <p:sp>
        <p:nvSpPr>
          <p:cNvPr id="14" name="object 10"/>
          <p:cNvSpPr txBox="1"/>
          <p:nvPr/>
        </p:nvSpPr>
        <p:spPr>
          <a:xfrm>
            <a:off x="1870745" y="1923630"/>
            <a:ext cx="3542510" cy="2532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solidFill>
              <a:srgbClr val="00206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130 помещений в 12 проектах</a:t>
            </a:r>
            <a:endParaRPr sz="1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801" y="3525610"/>
            <a:ext cx="4250199" cy="25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96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233921" y="6539695"/>
            <a:ext cx="2804160" cy="276999"/>
          </a:xfrm>
          <a:prstGeom prst="rect">
            <a:avLst/>
          </a:prstGeom>
        </p:spPr>
        <p:txBody>
          <a:bodyPr/>
          <a:lstStyle/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11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 flipH="1">
            <a:off x="149533" y="577496"/>
            <a:ext cx="11228216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12" name="Shape 273"/>
          <p:cNvSpPr/>
          <p:nvPr/>
        </p:nvSpPr>
        <p:spPr>
          <a:xfrm>
            <a:off x="149533" y="135013"/>
            <a:ext cx="12329411" cy="44248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lnSpcReduction="10000"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КАК РЕАЛИЗОВАНО  ГК «ПИК»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4017" r="1538"/>
          <a:stretch>
            <a:fillRect/>
          </a:stretch>
        </p:blipFill>
        <p:spPr>
          <a:xfrm>
            <a:off x="56842" y="896798"/>
            <a:ext cx="8520440" cy="5642896"/>
          </a:xfrm>
          <a:prstGeom prst="rect">
            <a:avLst/>
          </a:prstGeom>
        </p:spPr>
      </p:pic>
      <p:sp>
        <p:nvSpPr>
          <p:cNvPr id="4" name="object 10"/>
          <p:cNvSpPr txBox="1"/>
          <p:nvPr/>
        </p:nvSpPr>
        <p:spPr>
          <a:xfrm>
            <a:off x="2368330" y="1150072"/>
            <a:ext cx="3542510" cy="25327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3175">
            <a:solidFill>
              <a:srgbClr val="00206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54 помещения в 15 проектах</a:t>
            </a:r>
            <a:endParaRPr sz="16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1" name="object 10"/>
          <p:cNvSpPr txBox="1"/>
          <p:nvPr/>
        </p:nvSpPr>
        <p:spPr>
          <a:xfrm>
            <a:off x="2259273" y="788394"/>
            <a:ext cx="3542510" cy="25327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КОММЕРЧЕСКИЕ ПОМЕЩЕНИЯ</a:t>
            </a: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6" y="4754325"/>
            <a:ext cx="2555842" cy="16080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642" y="3271705"/>
            <a:ext cx="4117439" cy="3267989"/>
          </a:xfrm>
          <a:prstGeom prst="rect">
            <a:avLst/>
          </a:prstGeom>
        </p:spPr>
      </p:pic>
      <p:sp>
        <p:nvSpPr>
          <p:cNvPr id="13" name="object 10"/>
          <p:cNvSpPr txBox="1"/>
          <p:nvPr/>
        </p:nvSpPr>
        <p:spPr>
          <a:xfrm>
            <a:off x="8682606" y="1196281"/>
            <a:ext cx="3246539" cy="1140697"/>
          </a:xfrm>
          <a:prstGeom prst="rect">
            <a:avLst/>
          </a:prstGeom>
          <a:ln w="3175">
            <a:noFill/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Услуги застройщика:  </a:t>
            </a:r>
          </a:p>
          <a:p>
            <a:pPr marL="168275" marR="260350" algn="ctr">
              <a:lnSpc>
                <a:spcPct val="200000"/>
              </a:lnSpc>
              <a:spcBef>
                <a:spcPts val="75"/>
              </a:spcBef>
            </a:pPr>
            <a:r>
              <a:rPr lang="ru-RU" sz="14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Франшиза «Места у дома»</a:t>
            </a:r>
          </a:p>
          <a:p>
            <a:pPr marL="168275" marR="260350" algn="ctr">
              <a:lnSpc>
                <a:spcPct val="200000"/>
              </a:lnSpc>
              <a:spcBef>
                <a:spcPts val="75"/>
              </a:spcBef>
            </a:pPr>
            <a:r>
              <a:rPr lang="ru-RU" sz="14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Сотрудничество с бизнесом</a:t>
            </a:r>
          </a:p>
        </p:txBody>
      </p:sp>
    </p:spTree>
    <p:extLst>
      <p:ext uri="{BB962C8B-B14F-4D97-AF65-F5344CB8AC3E}">
        <p14:creationId xmlns:p14="http://schemas.microsoft.com/office/powerpoint/2010/main" val="2077860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Прямая соединительная линия 39"/>
          <p:cNvCxnSpPr>
            <a:cxnSpLocks/>
          </p:cNvCxnSpPr>
          <p:nvPr/>
        </p:nvCxnSpPr>
        <p:spPr>
          <a:xfrm flipH="1">
            <a:off x="307543" y="746467"/>
            <a:ext cx="10103554" cy="4598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graphicFrame>
        <p:nvGraphicFramePr>
          <p:cNvPr id="41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221238"/>
              </p:ext>
            </p:extLst>
          </p:nvPr>
        </p:nvGraphicFramePr>
        <p:xfrm>
          <a:off x="346732" y="1050152"/>
          <a:ext cx="4962171" cy="396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9621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1" kern="0" spc="-30" dirty="0">
                          <a:solidFill>
                            <a:srgbClr val="004680"/>
                          </a:solidFill>
                          <a:latin typeface="Cambria Math" panose="02040503050406030204"/>
                          <a:ea typeface="+mj-ea"/>
                          <a:cs typeface="Segoe UI Semilight" panose="020B0402040204020203"/>
                          <a:sym typeface="Segoe UI Semilight" panose="020B0402040204020203"/>
                        </a:rPr>
                        <a:t>Получено согласие от 11 застройщиков</a:t>
                      </a: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2" name="Таблица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032586"/>
              </p:ext>
            </p:extLst>
          </p:nvPr>
        </p:nvGraphicFramePr>
        <p:xfrm>
          <a:off x="412045" y="1653249"/>
          <a:ext cx="10505599" cy="46495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7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2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055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9028"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№ </a:t>
                      </a:r>
                    </a:p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п/п</a:t>
                      </a:r>
                      <a:endParaRPr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81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НАИМЕНОВАНИЕ</a:t>
                      </a:r>
                      <a:endParaRPr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730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Статус</a:t>
                      </a:r>
                      <a:endParaRPr sz="18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15557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1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Самолет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Размещено 130 объектов   (+164 будет размещено дополнительно)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2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ПИК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Размещено 54 объекта </a:t>
                      </a:r>
                      <a:endParaRPr lang="x-none" sz="1200" b="1" i="0" u="none" strike="noStrike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3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Сити ХХ</a:t>
                      </a:r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I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Интеграция данных на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инвест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карту 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4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Гранель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Интеграция данных на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инвест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карту 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 fontAlgn="ctr"/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5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Тройка Рэд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Интеграция данных на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инвест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карту 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ctr" fontAlgn="ctr"/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en-US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6</a:t>
                      </a:r>
                      <a:endParaRPr lang="ru-RU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Инград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Интеграция данных на </a:t>
                      </a:r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инвест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 карту 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7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Эталон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Отработка   реализация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</a:rPr>
                        <a:t>алгоритма передачи данных </a:t>
                      </a: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8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Профи-Инвест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9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Главстрой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10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Основа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90805" indent="0" algn="ctr" defTabSz="914400" rtl="0" eaLnBrk="1" fontAlgn="ctr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11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ФСК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x-none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08305" y="6344850"/>
            <a:ext cx="280416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12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7" name="Shape 273"/>
          <p:cNvSpPr/>
          <p:nvPr/>
        </p:nvSpPr>
        <p:spPr>
          <a:xfrm>
            <a:off x="307543" y="157523"/>
            <a:ext cx="12329411" cy="58894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НОВЫЙ СЕРВИС для МСП –  Открой бизнес на 1-2 этажах МКД</a:t>
            </a:r>
          </a:p>
        </p:txBody>
      </p:sp>
      <p:sp>
        <p:nvSpPr>
          <p:cNvPr id="3" name="object 13">
            <a:extLst>
              <a:ext uri="{FF2B5EF4-FFF2-40B4-BE49-F238E27FC236}">
                <a16:creationId xmlns:a16="http://schemas.microsoft.com/office/drawing/2014/main" id="{7B07B3D6-EEFB-7B8A-9E40-EAF1B7A60A67}"/>
              </a:ext>
            </a:extLst>
          </p:cNvPr>
          <p:cNvSpPr txBox="1"/>
          <p:nvPr/>
        </p:nvSpPr>
        <p:spPr>
          <a:xfrm>
            <a:off x="5664844" y="979133"/>
            <a:ext cx="6180424" cy="440505"/>
          </a:xfrm>
          <a:prstGeom prst="rect">
            <a:avLst/>
          </a:prstGeom>
          <a:ln w="3175">
            <a:noFill/>
          </a:ln>
        </p:spPr>
        <p:txBody>
          <a:bodyPr vert="horz" wrap="square" lIns="0" tIns="194945" rIns="0" bIns="0" rtlCol="0">
            <a:spAutoFit/>
          </a:bodyPr>
          <a:lstStyle/>
          <a:p>
            <a:pPr marL="100330" marR="708660" indent="-43180">
              <a:lnSpc>
                <a:spcPts val="1900"/>
              </a:lnSpc>
              <a:spcBef>
                <a:spcPts val="1535"/>
              </a:spcBef>
            </a:pPr>
            <a:r>
              <a:rPr lang="ru-RU" sz="2000" b="1" spc="-1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Размещено 184 объекта    (+164 в работе)</a:t>
            </a:r>
            <a:endParaRPr sz="20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</p:spTree>
    <p:extLst>
      <p:ext uri="{BB962C8B-B14F-4D97-AF65-F5344CB8AC3E}">
        <p14:creationId xmlns:p14="http://schemas.microsoft.com/office/powerpoint/2010/main" val="138511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14526" y="1102846"/>
            <a:ext cx="2422841" cy="1022716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ШАГ 1</a:t>
            </a:r>
          </a:p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sz="1600" b="1" spc="-5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Выбрать</a:t>
            </a:r>
            <a:r>
              <a:rPr lang="ru-RU" sz="1600" b="1" spc="-3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. </a:t>
            </a:r>
            <a:r>
              <a:rPr sz="1600" b="1" spc="-10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объект</a:t>
            </a:r>
            <a:r>
              <a:rPr sz="1600" b="1" spc="-3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endParaRPr lang="ru-RU" sz="1600" b="1" spc="-35" dirty="0">
              <a:solidFill>
                <a:srgbClr val="13151C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r>
              <a:rPr sz="1600" b="1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на</a:t>
            </a:r>
            <a:r>
              <a:rPr sz="1600" b="1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10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инвесткарте</a:t>
            </a:r>
            <a:endParaRPr lang="ru-RU" sz="1600" b="1" spc="-10" dirty="0">
              <a:solidFill>
                <a:srgbClr val="13151C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481965" marR="260350" indent="-313690" algn="ctr">
              <a:lnSpc>
                <a:spcPts val="1900"/>
              </a:lnSpc>
              <a:spcBef>
                <a:spcPts val="75"/>
              </a:spcBef>
            </a:pP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40910" y="1102846"/>
            <a:ext cx="2643530" cy="1033616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 marR="92710" algn="ctr">
              <a:spcBef>
                <a:spcPts val="20"/>
              </a:spcBef>
            </a:pPr>
            <a:r>
              <a:rPr lang="ru-RU" sz="1600" b="1" spc="-5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ШАГ 2</a:t>
            </a:r>
          </a:p>
          <a:p>
            <a:pPr marR="92710" algn="ctr">
              <a:spcBef>
                <a:spcPts val="20"/>
              </a:spcBef>
            </a:pPr>
            <a:r>
              <a:rPr sz="1600" b="1" spc="-5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Подать</a:t>
            </a:r>
            <a:r>
              <a:rPr sz="1600" b="1" spc="-3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заявку</a:t>
            </a: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93345" marR="186055" algn="ctr">
              <a:lnSpc>
                <a:spcPts val="1900"/>
              </a:lnSpc>
              <a:spcBef>
                <a:spcPts val="370"/>
              </a:spcBef>
            </a:pPr>
            <a:r>
              <a:rPr sz="1600" b="1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 </a:t>
            </a:r>
            <a:r>
              <a:rPr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инвесткарты </a:t>
            </a:r>
            <a:r>
              <a:rPr sz="1600" b="1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на </a:t>
            </a:r>
            <a:r>
              <a:rPr sz="1600" b="1" spc="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сервис</a:t>
            </a:r>
            <a:r>
              <a:rPr sz="1600" b="1" spc="-5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застройщика</a:t>
            </a: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83479" y="1102846"/>
            <a:ext cx="2485502" cy="997068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614045" marR="565785" indent="-140970" algn="ctr">
              <a:lnSpc>
                <a:spcPts val="1900"/>
              </a:lnSpc>
              <a:spcBef>
                <a:spcPts val="75"/>
              </a:spcBef>
            </a:pPr>
            <a:r>
              <a:rPr lang="ru-RU" sz="1600" b="1" spc="-5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ШАГ 3</a:t>
            </a:r>
            <a:r>
              <a:rPr lang="ru-RU"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Заключение </a:t>
            </a:r>
            <a:r>
              <a:rPr sz="1600" b="1" spc="-10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договора</a:t>
            </a:r>
            <a:endParaRPr lang="ru-RU" sz="1600" b="1" spc="-10" dirty="0">
              <a:solidFill>
                <a:srgbClr val="13151C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614045" marR="565785" indent="-140970" algn="ctr">
              <a:lnSpc>
                <a:spcPts val="1900"/>
              </a:lnSpc>
              <a:spcBef>
                <a:spcPts val="75"/>
              </a:spcBef>
            </a:pP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9433" y="2624859"/>
            <a:ext cx="4581573" cy="876522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194945" rIns="0" bIns="0" rtlCol="0">
            <a:spAutoFit/>
          </a:bodyPr>
          <a:lstStyle/>
          <a:p>
            <a:pPr marL="1153795" marR="708660" indent="-537845" algn="ctr">
              <a:lnSpc>
                <a:spcPts val="1900"/>
              </a:lnSpc>
              <a:spcBef>
                <a:spcPts val="1535"/>
              </a:spcBef>
            </a:pPr>
            <a:r>
              <a:rPr sz="1600" b="1" spc="-10" dirty="0" err="1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Комплексная</a:t>
            </a:r>
            <a:r>
              <a:rPr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10" dirty="0" err="1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услу</a:t>
            </a:r>
            <a:r>
              <a:rPr lang="ru-RU" sz="1600" b="1" spc="-10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га</a:t>
            </a:r>
            <a:r>
              <a:rPr sz="1600" b="1" spc="-10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endParaRPr lang="ru-RU" sz="1600" b="1" spc="-10" dirty="0">
              <a:solidFill>
                <a:srgbClr val="004680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1153795" marR="708660" indent="-537845" algn="ctr">
              <a:lnSpc>
                <a:spcPts val="1900"/>
              </a:lnSpc>
              <a:spcBef>
                <a:spcPts val="1535"/>
              </a:spcBef>
            </a:pPr>
            <a:r>
              <a:rPr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«Открой </a:t>
            </a:r>
            <a:r>
              <a:rPr sz="1600" b="1" spc="-430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собственное</a:t>
            </a:r>
            <a:r>
              <a:rPr sz="1600" b="1" spc="-20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5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дело»</a:t>
            </a:r>
            <a:endParaRPr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81495" y="1135637"/>
            <a:ext cx="2930969" cy="953018"/>
          </a:xfrm>
          <a:prstGeom prst="rect">
            <a:avLst/>
          </a:prstGeom>
          <a:ln w="3175">
            <a:solidFill>
              <a:srgbClr val="002060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 marR="92075" algn="ctr">
              <a:spcBef>
                <a:spcPts val="45"/>
              </a:spcBef>
            </a:pPr>
            <a:r>
              <a:rPr sz="1600" b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Меры</a:t>
            </a:r>
            <a:r>
              <a:rPr sz="1600" b="1" spc="-3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1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поддержки</a:t>
            </a: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R="92710" algn="ctr">
              <a:spcBef>
                <a:spcPts val="265"/>
              </a:spcBef>
            </a:pPr>
            <a:r>
              <a:rPr sz="1600" b="1" spc="-1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от</a:t>
            </a:r>
            <a:r>
              <a:rPr sz="1600" b="1" spc="-2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b="1" spc="-1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застройщиков</a:t>
            </a:r>
            <a:endParaRPr sz="1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278130" marR="371475" algn="ctr">
              <a:lnSpc>
                <a:spcPct val="118000"/>
              </a:lnSpc>
              <a:spcBef>
                <a:spcPts val="15"/>
              </a:spcBef>
            </a:pPr>
            <a:r>
              <a:rPr sz="1200" i="1" spc="-1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(льготные </a:t>
            </a:r>
            <a:r>
              <a:rPr sz="1200" i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кредиты </a:t>
            </a:r>
            <a:r>
              <a:rPr sz="1200" i="1" spc="-31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200" i="1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и</a:t>
            </a:r>
            <a:r>
              <a:rPr sz="1200" i="1" spc="-1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200" i="1" spc="-5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рассрочка</a:t>
            </a:r>
            <a:r>
              <a:rPr sz="1200" i="1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)</a:t>
            </a:r>
            <a:endParaRPr lang="ru-RU" sz="1200" i="1" spc="-5" dirty="0">
              <a:solidFill>
                <a:srgbClr val="13151C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278130" marR="371475" algn="ctr">
              <a:lnSpc>
                <a:spcPct val="118000"/>
              </a:lnSpc>
              <a:spcBef>
                <a:spcPts val="15"/>
              </a:spcBef>
            </a:pPr>
            <a:endParaRPr sz="12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776639" y="1520888"/>
            <a:ext cx="409213" cy="207308"/>
          </a:xfrm>
          <a:custGeom>
            <a:avLst/>
            <a:gdLst/>
            <a:ahLst/>
            <a:cxnLst/>
            <a:rect l="l" t="t" r="r" b="b"/>
            <a:pathLst>
              <a:path w="300354" h="76200">
                <a:moveTo>
                  <a:pt x="224087" y="41274"/>
                </a:moveTo>
                <a:lnTo>
                  <a:pt x="224087" y="76200"/>
                </a:lnTo>
                <a:lnTo>
                  <a:pt x="293937" y="41275"/>
                </a:lnTo>
                <a:lnTo>
                  <a:pt x="224087" y="41274"/>
                </a:lnTo>
                <a:close/>
              </a:path>
              <a:path w="300354" h="76200">
                <a:moveTo>
                  <a:pt x="224087" y="34924"/>
                </a:moveTo>
                <a:lnTo>
                  <a:pt x="224087" y="41274"/>
                </a:lnTo>
                <a:lnTo>
                  <a:pt x="236787" y="41275"/>
                </a:lnTo>
                <a:lnTo>
                  <a:pt x="236787" y="34925"/>
                </a:lnTo>
                <a:lnTo>
                  <a:pt x="224087" y="34924"/>
                </a:lnTo>
                <a:close/>
              </a:path>
              <a:path w="300354" h="76200">
                <a:moveTo>
                  <a:pt x="224087" y="0"/>
                </a:moveTo>
                <a:lnTo>
                  <a:pt x="224087" y="34924"/>
                </a:lnTo>
                <a:lnTo>
                  <a:pt x="236787" y="34925"/>
                </a:lnTo>
                <a:lnTo>
                  <a:pt x="236787" y="41275"/>
                </a:lnTo>
                <a:lnTo>
                  <a:pt x="293940" y="41273"/>
                </a:lnTo>
                <a:lnTo>
                  <a:pt x="300287" y="38100"/>
                </a:lnTo>
                <a:lnTo>
                  <a:pt x="224087" y="0"/>
                </a:lnTo>
                <a:close/>
              </a:path>
              <a:path w="300354" h="76200">
                <a:moveTo>
                  <a:pt x="0" y="34923"/>
                </a:moveTo>
                <a:lnTo>
                  <a:pt x="0" y="41273"/>
                </a:lnTo>
                <a:lnTo>
                  <a:pt x="224087" y="41274"/>
                </a:lnTo>
                <a:lnTo>
                  <a:pt x="224087" y="34924"/>
                </a:lnTo>
                <a:lnTo>
                  <a:pt x="0" y="34923"/>
                </a:lnTo>
                <a:close/>
              </a:path>
            </a:pathLst>
          </a:custGeom>
          <a:solidFill>
            <a:srgbClr val="0046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621991" y="1355539"/>
            <a:ext cx="36525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dirty="0">
                <a:solidFill>
                  <a:srgbClr val="004680"/>
                </a:solidFill>
                <a:latin typeface="Segoe UI" panose="020B0502040204020203"/>
                <a:cs typeface="Segoe UI" panose="020B0502040204020203"/>
              </a:rPr>
              <a:t>+</a:t>
            </a:r>
            <a:endParaRPr dirty="0">
              <a:solidFill>
                <a:prstClr val="black"/>
              </a:solidFill>
              <a:latin typeface="Segoe UI" panose="020B0502040204020203"/>
              <a:cs typeface="Segoe UI" panose="020B0502040204020203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6846" y="3555803"/>
            <a:ext cx="4304665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ts val="2125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Предоставление</a:t>
            </a:r>
            <a:r>
              <a:rPr sz="1600" spc="-3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недвижимости</a:t>
            </a:r>
            <a:endParaRPr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355600" indent="-342900">
              <a:lnSpc>
                <a:spcPts val="2125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Предоставление</a:t>
            </a:r>
            <a:r>
              <a:rPr sz="1600" spc="-3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spc="-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мер</a:t>
            </a:r>
            <a:r>
              <a:rPr sz="1600" spc="-2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spc="-10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поддержки</a:t>
            </a:r>
            <a:endParaRPr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355600" indent="-342900">
              <a:lnSpc>
                <a:spcPts val="2135"/>
              </a:lnSpc>
              <a:spcBef>
                <a:spcPts val="45"/>
              </a:spcBef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sz="1600" spc="-5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Оформление</a:t>
            </a:r>
            <a:r>
              <a:rPr sz="1600" spc="-35" dirty="0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</a:t>
            </a:r>
            <a:r>
              <a:rPr sz="1600" spc="-5" dirty="0" err="1">
                <a:solidFill>
                  <a:srgbClr val="13151C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лицензий</a:t>
            </a:r>
            <a:endParaRPr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355600" indent="-342900">
              <a:lnSpc>
                <a:spcPts val="2135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Вывески+фасадная</a:t>
            </a: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 схема + рекламная конструкция</a:t>
            </a:r>
          </a:p>
          <a:p>
            <a:pPr marL="355600" indent="-342900">
              <a:lnSpc>
                <a:spcPts val="2135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Веранда</a:t>
            </a:r>
          </a:p>
          <a:p>
            <a:pPr marL="355600" indent="-342900">
              <a:lnSpc>
                <a:spcPts val="2135"/>
              </a:lnSpc>
              <a:buFont typeface="Arial MT"/>
              <a:buChar char="•"/>
              <a:tabLst>
                <a:tab pos="354965" algn="l"/>
                <a:tab pos="355600" algn="l"/>
              </a:tabLst>
            </a:pPr>
            <a:r>
              <a:rPr lang="ru-RU" sz="1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Субсидия на франшизу, </a:t>
            </a:r>
            <a:r>
              <a:rPr lang="ru-RU" sz="16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займ</a:t>
            </a: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  <a:p>
            <a:pPr marL="12700">
              <a:lnSpc>
                <a:spcPts val="2135"/>
              </a:lnSpc>
              <a:tabLst>
                <a:tab pos="354965" algn="l"/>
                <a:tab pos="355600" algn="l"/>
              </a:tabLst>
            </a:pPr>
            <a:endParaRPr lang="ru-RU" sz="1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  <p:sp>
        <p:nvSpPr>
          <p:cNvPr id="28" name="Shape 273"/>
          <p:cNvSpPr/>
          <p:nvPr/>
        </p:nvSpPr>
        <p:spPr>
          <a:xfrm>
            <a:off x="131333" y="-104735"/>
            <a:ext cx="12329411" cy="9484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5B9BD5">
                    <a:lumMod val="50000"/>
                  </a:srgbClr>
                </a:solidFill>
                <a:latin typeface="Cambria Math" panose="02040503050406030204"/>
                <a:ea typeface="+mj-ea"/>
              </a:rPr>
              <a:t>НОВЫЙ СЕРВИС для МСП –  Открой бизнес на 1-2 этажах МКД</a:t>
            </a:r>
          </a:p>
        </p:txBody>
      </p:sp>
      <p:cxnSp>
        <p:nvCxnSpPr>
          <p:cNvPr id="29" name="Прямая соединительная линия 28"/>
          <p:cNvCxnSpPr>
            <a:cxnSpLocks/>
          </p:cNvCxnSpPr>
          <p:nvPr/>
        </p:nvCxnSpPr>
        <p:spPr>
          <a:xfrm flipH="1">
            <a:off x="199433" y="635208"/>
            <a:ext cx="11544076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2" name="Номер слайда 3"/>
          <p:cNvSpPr txBox="1"/>
          <p:nvPr/>
        </p:nvSpPr>
        <p:spPr>
          <a:xfrm>
            <a:off x="11369309" y="6428740"/>
            <a:ext cx="543155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sym typeface="Calibri" panose="020F0502020204030204"/>
              </a:rPr>
              <a:t>13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sym typeface="Calibri" panose="020F050202020403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639" y="2360804"/>
            <a:ext cx="6074486" cy="4000340"/>
          </a:xfrm>
          <a:prstGeom prst="rect">
            <a:avLst/>
          </a:prstGeom>
        </p:spPr>
      </p:pic>
      <p:sp>
        <p:nvSpPr>
          <p:cNvPr id="3" name="object 17">
            <a:extLst>
              <a:ext uri="{FF2B5EF4-FFF2-40B4-BE49-F238E27FC236}">
                <a16:creationId xmlns:a16="http://schemas.microsoft.com/office/drawing/2014/main" id="{45F32986-2B15-51B7-957A-10854DE8A4B5}"/>
              </a:ext>
            </a:extLst>
          </p:cNvPr>
          <p:cNvSpPr/>
          <p:nvPr/>
        </p:nvSpPr>
        <p:spPr>
          <a:xfrm rot="5400000">
            <a:off x="4111713" y="2282259"/>
            <a:ext cx="491812" cy="259798"/>
          </a:xfrm>
          <a:custGeom>
            <a:avLst/>
            <a:gdLst/>
            <a:ahLst/>
            <a:cxnLst/>
            <a:rect l="l" t="t" r="r" b="b"/>
            <a:pathLst>
              <a:path w="300354" h="76200">
                <a:moveTo>
                  <a:pt x="224087" y="41274"/>
                </a:moveTo>
                <a:lnTo>
                  <a:pt x="224087" y="76200"/>
                </a:lnTo>
                <a:lnTo>
                  <a:pt x="293937" y="41275"/>
                </a:lnTo>
                <a:lnTo>
                  <a:pt x="224087" y="41274"/>
                </a:lnTo>
                <a:close/>
              </a:path>
              <a:path w="300354" h="76200">
                <a:moveTo>
                  <a:pt x="224087" y="34924"/>
                </a:moveTo>
                <a:lnTo>
                  <a:pt x="224087" y="41274"/>
                </a:lnTo>
                <a:lnTo>
                  <a:pt x="236787" y="41275"/>
                </a:lnTo>
                <a:lnTo>
                  <a:pt x="236787" y="34925"/>
                </a:lnTo>
                <a:lnTo>
                  <a:pt x="224087" y="34924"/>
                </a:lnTo>
                <a:close/>
              </a:path>
              <a:path w="300354" h="76200">
                <a:moveTo>
                  <a:pt x="224087" y="0"/>
                </a:moveTo>
                <a:lnTo>
                  <a:pt x="224087" y="34924"/>
                </a:lnTo>
                <a:lnTo>
                  <a:pt x="236787" y="34925"/>
                </a:lnTo>
                <a:lnTo>
                  <a:pt x="236787" y="41275"/>
                </a:lnTo>
                <a:lnTo>
                  <a:pt x="293940" y="41273"/>
                </a:lnTo>
                <a:lnTo>
                  <a:pt x="300287" y="38100"/>
                </a:lnTo>
                <a:lnTo>
                  <a:pt x="224087" y="0"/>
                </a:lnTo>
                <a:close/>
              </a:path>
              <a:path w="300354" h="76200">
                <a:moveTo>
                  <a:pt x="0" y="34923"/>
                </a:moveTo>
                <a:lnTo>
                  <a:pt x="0" y="41273"/>
                </a:lnTo>
                <a:lnTo>
                  <a:pt x="224087" y="41274"/>
                </a:lnTo>
                <a:lnTo>
                  <a:pt x="224087" y="34924"/>
                </a:lnTo>
                <a:lnTo>
                  <a:pt x="0" y="34923"/>
                </a:lnTo>
                <a:close/>
              </a:path>
            </a:pathLst>
          </a:custGeom>
          <a:solidFill>
            <a:srgbClr val="0046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17">
            <a:extLst>
              <a:ext uri="{FF2B5EF4-FFF2-40B4-BE49-F238E27FC236}">
                <a16:creationId xmlns:a16="http://schemas.microsoft.com/office/drawing/2014/main" id="{10EF8585-8EDB-E3D8-F634-8C7B9661477F}"/>
              </a:ext>
            </a:extLst>
          </p:cNvPr>
          <p:cNvSpPr/>
          <p:nvPr/>
        </p:nvSpPr>
        <p:spPr>
          <a:xfrm>
            <a:off x="2647269" y="1520888"/>
            <a:ext cx="493428" cy="206232"/>
          </a:xfrm>
          <a:custGeom>
            <a:avLst/>
            <a:gdLst/>
            <a:ahLst/>
            <a:cxnLst/>
            <a:rect l="l" t="t" r="r" b="b"/>
            <a:pathLst>
              <a:path w="300354" h="76200">
                <a:moveTo>
                  <a:pt x="224087" y="41274"/>
                </a:moveTo>
                <a:lnTo>
                  <a:pt x="224087" y="76200"/>
                </a:lnTo>
                <a:lnTo>
                  <a:pt x="293937" y="41275"/>
                </a:lnTo>
                <a:lnTo>
                  <a:pt x="224087" y="41274"/>
                </a:lnTo>
                <a:close/>
              </a:path>
              <a:path w="300354" h="76200">
                <a:moveTo>
                  <a:pt x="224087" y="34924"/>
                </a:moveTo>
                <a:lnTo>
                  <a:pt x="224087" y="41274"/>
                </a:lnTo>
                <a:lnTo>
                  <a:pt x="236787" y="41275"/>
                </a:lnTo>
                <a:lnTo>
                  <a:pt x="236787" y="34925"/>
                </a:lnTo>
                <a:lnTo>
                  <a:pt x="224087" y="34924"/>
                </a:lnTo>
                <a:close/>
              </a:path>
              <a:path w="300354" h="76200">
                <a:moveTo>
                  <a:pt x="224087" y="0"/>
                </a:moveTo>
                <a:lnTo>
                  <a:pt x="224087" y="34924"/>
                </a:lnTo>
                <a:lnTo>
                  <a:pt x="236787" y="34925"/>
                </a:lnTo>
                <a:lnTo>
                  <a:pt x="236787" y="41275"/>
                </a:lnTo>
                <a:lnTo>
                  <a:pt x="293940" y="41273"/>
                </a:lnTo>
                <a:lnTo>
                  <a:pt x="300287" y="38100"/>
                </a:lnTo>
                <a:lnTo>
                  <a:pt x="224087" y="0"/>
                </a:lnTo>
                <a:close/>
              </a:path>
              <a:path w="300354" h="76200">
                <a:moveTo>
                  <a:pt x="0" y="34923"/>
                </a:moveTo>
                <a:lnTo>
                  <a:pt x="0" y="41273"/>
                </a:lnTo>
                <a:lnTo>
                  <a:pt x="224087" y="41274"/>
                </a:lnTo>
                <a:lnTo>
                  <a:pt x="224087" y="34924"/>
                </a:lnTo>
                <a:lnTo>
                  <a:pt x="0" y="34923"/>
                </a:lnTo>
                <a:close/>
              </a:path>
            </a:pathLst>
          </a:custGeom>
          <a:solidFill>
            <a:srgbClr val="00468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13">
            <a:extLst>
              <a:ext uri="{FF2B5EF4-FFF2-40B4-BE49-F238E27FC236}">
                <a16:creationId xmlns:a16="http://schemas.microsoft.com/office/drawing/2014/main" id="{277CB163-4594-9CB4-3EEC-D7A7D47840B8}"/>
              </a:ext>
            </a:extLst>
          </p:cNvPr>
          <p:cNvSpPr txBox="1"/>
          <p:nvPr/>
        </p:nvSpPr>
        <p:spPr>
          <a:xfrm>
            <a:off x="1648674" y="5481351"/>
            <a:ext cx="4304665" cy="879793"/>
          </a:xfrm>
          <a:prstGeom prst="rect">
            <a:avLst/>
          </a:prstGeom>
          <a:ln w="3175">
            <a:noFill/>
          </a:ln>
        </p:spPr>
        <p:txBody>
          <a:bodyPr vert="horz" wrap="square" lIns="0" tIns="194945" rIns="0" bIns="0" rtlCol="0">
            <a:spAutoFit/>
          </a:bodyPr>
          <a:lstStyle/>
          <a:p>
            <a:pPr marL="100330" marR="708660" indent="-43180">
              <a:lnSpc>
                <a:spcPts val="1900"/>
              </a:lnSpc>
              <a:spcBef>
                <a:spcPts val="1535"/>
              </a:spcBef>
            </a:pPr>
            <a:r>
              <a:rPr lang="ru-RU" sz="2200" b="1" spc="-1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Срок сервиса   –   15 дней</a:t>
            </a:r>
          </a:p>
          <a:p>
            <a:pPr marL="100330" marR="708660" indent="-43180">
              <a:lnSpc>
                <a:spcPts val="1900"/>
              </a:lnSpc>
              <a:spcBef>
                <a:spcPts val="1535"/>
              </a:spcBef>
            </a:pPr>
            <a:r>
              <a:rPr lang="ru-RU" sz="2200" b="1" spc="-1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  <a:cs typeface="Segoe UI" panose="020B0502040204020203"/>
              </a:rPr>
              <a:t>Старт   -  с  1 августа 2023</a:t>
            </a:r>
            <a:endParaRPr sz="22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  <a:cs typeface="Segoe UI" panose="020B0502040204020203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290" y="216179"/>
            <a:ext cx="11718658" cy="559879"/>
          </a:xfrm>
        </p:spPr>
        <p:txBody>
          <a:bodyPr>
            <a:normAutofit/>
          </a:bodyPr>
          <a:lstStyle/>
          <a:p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Будет реализован </a:t>
            </a:r>
            <a:r>
              <a:rPr lang="ru-RU" sz="27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 1 сентября </a:t>
            </a: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Сервис «Открой собственное дело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</a:t>
            </a:r>
            <a:endParaRPr lang="ru-RU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38628" y="1565274"/>
            <a:ext cx="3203413" cy="841378"/>
          </a:xfrm>
          <a:prstGeom prst="rect">
            <a:avLst/>
          </a:prstGeom>
          <a:noFill/>
          <a:ln w="1908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Segoe UI" panose="020B0502040204020203" charset="0"/>
              </a:rPr>
              <a:t>1. ОТКРЫВАЮ КАФЕ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Segoe UI" panose="020B0502040204020203" charset="0"/>
              </a:rPr>
              <a:t>  6 услуг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endParaRPr lang="ru-RU" altLang="ru-RU" sz="600" dirty="0">
              <a:solidFill>
                <a:srgbClr val="000000"/>
              </a:solidFill>
              <a:latin typeface="Segoe UI" panose="020B0502040204020203" charset="0"/>
            </a:endParaRP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en-US" altLang="ru-RU" sz="1200" b="1" dirty="0">
                <a:solidFill>
                  <a:srgbClr val="FF0000"/>
                </a:solidFill>
                <a:latin typeface="Segoe UI" panose="020B0502040204020203" charset="0"/>
              </a:rPr>
              <a:t>! </a:t>
            </a:r>
            <a:r>
              <a:rPr lang="ru-RU" altLang="ru-RU" sz="900" dirty="0">
                <a:solidFill>
                  <a:srgbClr val="000000"/>
                </a:solidFill>
                <a:latin typeface="Segoe UI" panose="020B0502040204020203" charset="0"/>
              </a:rPr>
              <a:t>Доработка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349959" y="1565273"/>
            <a:ext cx="3093635" cy="841375"/>
          </a:xfrm>
          <a:prstGeom prst="rect">
            <a:avLst/>
          </a:prstGeom>
          <a:noFill/>
          <a:ln w="19080">
            <a:solidFill>
              <a:schemeClr val="accent6">
                <a:lumMod val="75000"/>
              </a:schemeClr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Segoe UI" panose="020B0502040204020203" charset="0"/>
              </a:rPr>
              <a:t>3. ОКАЗЫВАЮ УСЛУГИ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Segoe UI" panose="020B0502040204020203" charset="0"/>
              </a:rPr>
              <a:t>4  услуги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endParaRPr lang="ru-RU" altLang="ru-RU" sz="900" dirty="0">
              <a:solidFill>
                <a:srgbClr val="000000"/>
              </a:solidFill>
              <a:latin typeface="Segoe UI" panose="020B0502040204020203" charset="0"/>
            </a:endParaRP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900" dirty="0">
                <a:solidFill>
                  <a:srgbClr val="000000"/>
                </a:solidFill>
                <a:latin typeface="Segoe UI" panose="020B0502040204020203" charset="0"/>
              </a:rPr>
              <a:t>Реализация новой услуги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607913" y="1565273"/>
            <a:ext cx="3203412" cy="841375"/>
          </a:xfrm>
          <a:prstGeom prst="rect">
            <a:avLst/>
          </a:prstGeom>
          <a:noFill/>
          <a:ln w="19080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Segoe UI" panose="020B0502040204020203" charset="0"/>
              </a:rPr>
              <a:t>2. ОТКРЫВАЮ МАГАЗИНЧИК 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Segoe UI" panose="020B0502040204020203" charset="0"/>
              </a:rPr>
              <a:t>5 услуг </a:t>
            </a:r>
          </a:p>
          <a:p>
            <a:pPr algn="ctr"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en-US" altLang="ru-RU" sz="1200" b="1" dirty="0">
                <a:solidFill>
                  <a:srgbClr val="FF0000"/>
                </a:solidFill>
                <a:latin typeface="Segoe UI" panose="020B0502040204020203" charset="0"/>
              </a:rPr>
              <a:t>! </a:t>
            </a:r>
            <a:r>
              <a:rPr lang="ru-RU" altLang="ru-RU" sz="900" dirty="0">
                <a:solidFill>
                  <a:srgbClr val="000000"/>
                </a:solidFill>
                <a:latin typeface="Segoe UI" panose="020B0502040204020203" charset="0"/>
              </a:rPr>
              <a:t>Доработка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37" y="2449514"/>
            <a:ext cx="3598393" cy="413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7" y="2635251"/>
            <a:ext cx="3626965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07"/>
          <a:stretch>
            <a:fillRect/>
          </a:stretch>
        </p:blipFill>
        <p:spPr bwMode="auto">
          <a:xfrm>
            <a:off x="8213452" y="2440381"/>
            <a:ext cx="3230142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478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349959" y="2603893"/>
            <a:ext cx="1977767" cy="285750"/>
          </a:xfrm>
          <a:prstGeom prst="rect">
            <a:avLst/>
          </a:prstGeom>
          <a:solidFill>
            <a:srgbClr val="FFFFFF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ru-RU" altLang="ru-RU" sz="13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Услуги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0920216" y="1379679"/>
            <a:ext cx="688043" cy="285750"/>
          </a:xfrm>
          <a:prstGeom prst="rect">
            <a:avLst/>
          </a:prstGeom>
          <a:solidFill>
            <a:srgbClr val="FFFFFF"/>
          </a:solidFill>
          <a:ln w="9525">
            <a:noFill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5pPr>
            <a:lvl6pPr marL="25146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6pPr>
            <a:lvl7pPr marL="29718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7pPr>
            <a:lvl8pPr marL="34290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8pPr>
            <a:lvl9pPr marL="3886200" indent="-228600" defTabSz="449580" eaLnBrk="0" fontAlgn="base" hangingPunct="0">
              <a:spcBef>
                <a:spcPts val="15"/>
              </a:spcBef>
              <a:spcAft>
                <a:spcPts val="1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32720" algn="l"/>
                <a:tab pos="107823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charset="-122"/>
              </a:defRPr>
            </a:lvl9pPr>
          </a:lstStyle>
          <a:p>
            <a:pPr eaLnBrk="1" hangingPunct="1">
              <a:spcBef>
                <a:spcPts val="40"/>
              </a:spcBef>
              <a:spcAft>
                <a:spcPts val="40"/>
              </a:spcAft>
              <a:buClrTx/>
              <a:buFontTx/>
              <a:buNone/>
            </a:pPr>
            <a:r>
              <a:rPr lang="en-US" altLang="ru-RU" sz="13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ru-RU" altLang="ru-RU" sz="13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овое</a:t>
            </a:r>
            <a:endParaRPr lang="ru-RU" altLang="ru-RU" sz="13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Номер слайда 3"/>
          <p:cNvSpPr txBox="1"/>
          <p:nvPr/>
        </p:nvSpPr>
        <p:spPr>
          <a:xfrm>
            <a:off x="11353800" y="6441689"/>
            <a:ext cx="543155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Calibri" panose="020F0502020204030204"/>
              </a:rPr>
              <a:t>14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 panose="020F0502020204030204"/>
              <a:sym typeface="Calibri" panose="020F0502020204030204"/>
            </a:endParaRP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C368694B-07A0-0B92-A8EA-871316201820}"/>
              </a:ext>
            </a:extLst>
          </p:cNvPr>
          <p:cNvCxnSpPr>
            <a:cxnSpLocks/>
          </p:cNvCxnSpPr>
          <p:nvPr/>
        </p:nvCxnSpPr>
        <p:spPr>
          <a:xfrm flipH="1">
            <a:off x="415605" y="932814"/>
            <a:ext cx="11275087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7" name="Object 4"/>
          <p:cNvGraphicFramePr>
            <a:graphicFrameLocks noChangeAspect="1"/>
          </p:cNvGraphicFramePr>
          <p:nvPr/>
        </p:nvGraphicFramePr>
        <p:xfrm>
          <a:off x="163492" y="4573588"/>
          <a:ext cx="1385707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r:id="rId4" imgW="1386840" imgH="1903730" progId="">
                  <p:embed/>
                </p:oleObj>
              </mc:Choice>
              <mc:Fallback>
                <p:oleObj r:id="rId4" imgW="1386840" imgH="1903730" progId="">
                  <p:embed/>
                  <p:pic>
                    <p:nvPicPr>
                      <p:cNvPr id="30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92" y="4573588"/>
                        <a:ext cx="1385707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-1460309" y="-23813"/>
            <a:ext cx="1364913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Freeform 6"/>
          <p:cNvSpPr>
            <a:spLocks noChangeArrowheads="1"/>
          </p:cNvSpPr>
          <p:nvPr/>
        </p:nvSpPr>
        <p:spPr bwMode="auto">
          <a:xfrm>
            <a:off x="239682" y="1"/>
            <a:ext cx="861900" cy="847725"/>
          </a:xfrm>
          <a:custGeom>
            <a:avLst/>
            <a:gdLst>
              <a:gd name="T0" fmla="*/ 862012 w 862012"/>
              <a:gd name="T1" fmla="*/ 423863 h 847725"/>
              <a:gd name="T2" fmla="*/ 431006 w 862012"/>
              <a:gd name="T3" fmla="*/ 847725 h 847725"/>
              <a:gd name="T4" fmla="*/ 0 w 862012"/>
              <a:gd name="T5" fmla="*/ 423863 h 847725"/>
              <a:gd name="T6" fmla="*/ 431006 w 862012"/>
              <a:gd name="T7" fmla="*/ 0 h 847725"/>
              <a:gd name="T8" fmla="*/ 0 60000 65536"/>
              <a:gd name="T9" fmla="*/ 0 60000 65536"/>
              <a:gd name="T10" fmla="*/ 0 60000 65536"/>
              <a:gd name="T11" fmla="*/ 0 60000 65536"/>
              <a:gd name="T12" fmla="*/ 0 w 862012"/>
              <a:gd name="T13" fmla="*/ 0 h 847725"/>
              <a:gd name="T14" fmla="*/ 862012 w 862012"/>
              <a:gd name="T15" fmla="*/ 847725 h 847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012" h="847725">
                <a:moveTo>
                  <a:pt x="0" y="2356"/>
                </a:moveTo>
                <a:lnTo>
                  <a:pt x="0" y="0"/>
                </a:lnTo>
                <a:lnTo>
                  <a:pt x="2395" y="0"/>
                </a:lnTo>
                <a:lnTo>
                  <a:pt x="2395" y="2356"/>
                </a:lnTo>
                <a:lnTo>
                  <a:pt x="0" y="23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10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673202"/>
              </p:ext>
            </p:extLst>
          </p:nvPr>
        </p:nvGraphicFramePr>
        <p:xfrm>
          <a:off x="368253" y="890893"/>
          <a:ext cx="11660255" cy="5564656"/>
        </p:xfrm>
        <a:graphic>
          <a:graphicData uri="http://schemas.openxmlformats.org/drawingml/2006/table">
            <a:tbl>
              <a:tblPr/>
              <a:tblGrid>
                <a:gridCol w="48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72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3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9047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07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1110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158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87776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47659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№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Услуга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Статус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Срок услуги 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(раб. дней)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Количество документов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7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  <a:endParaRPr kumimoji="0" lang="en-US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Подбор помещения: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1.1</a:t>
                      </a:r>
                      <a:endParaRPr kumimoji="0" lang="en-US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недвижимости за 1 руб.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РПГУ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10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коммерческих помещений (партнерская программа с застройщиками)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19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Уведомление Роспотребнадзора о начале деятельности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 реализовано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287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3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Лицензия на розничную продажу алкогольной продукции при оказании услуг общ. питания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6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7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1954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Разрешение на установку рекламных конструкций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24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9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Согласование установки средств размещения информации + согласование фасадной схемы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6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Размещение сезонных летних кафе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РПГУ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3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63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73455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-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94 дня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45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 после оптимизации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24 - 34  дня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(- 70)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23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60000"/>
                              <a:lumOff val="4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(-11 документов)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Опционально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Получение субсидии по франшизе и маркетплейсам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(РПГУ)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8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Непрерывная подача на портале</a:t>
                      </a: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 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0276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микрозайма по льготной ставке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РПГУ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 Непрерывная подача на портале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8253" y="-1551"/>
            <a:ext cx="8256683" cy="719944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Открываю кафе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202333" y="999067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Номер слайда 3"/>
          <p:cNvSpPr txBox="1"/>
          <p:nvPr/>
        </p:nvSpPr>
        <p:spPr>
          <a:xfrm>
            <a:off x="11369309" y="6541940"/>
            <a:ext cx="543155" cy="316060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Calibri" panose="020F0502020204030204"/>
              </a:rPr>
              <a:t>15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 panose="020F0502020204030204"/>
              <a:sym typeface="Calibri" panose="020F0502020204030204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37A7A23-4B7E-C4D2-CC16-30922CF596A2}"/>
              </a:ext>
            </a:extLst>
          </p:cNvPr>
          <p:cNvCxnSpPr/>
          <p:nvPr/>
        </p:nvCxnSpPr>
        <p:spPr>
          <a:xfrm flipH="1">
            <a:off x="442116" y="718392"/>
            <a:ext cx="8931391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7" name="Object 4"/>
          <p:cNvGraphicFramePr>
            <a:graphicFrameLocks noChangeAspect="1"/>
          </p:cNvGraphicFramePr>
          <p:nvPr/>
        </p:nvGraphicFramePr>
        <p:xfrm>
          <a:off x="163492" y="4573588"/>
          <a:ext cx="1385707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4" imgW="1386840" imgH="1903730" progId="">
                  <p:embed/>
                </p:oleObj>
              </mc:Choice>
              <mc:Fallback>
                <p:oleObj r:id="rId4" imgW="1386840" imgH="1903730" progId="">
                  <p:embed/>
                  <p:pic>
                    <p:nvPicPr>
                      <p:cNvPr id="30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92" y="4573588"/>
                        <a:ext cx="1385707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-1460309" y="-23813"/>
            <a:ext cx="1364913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Freeform 6"/>
          <p:cNvSpPr>
            <a:spLocks noChangeArrowheads="1"/>
          </p:cNvSpPr>
          <p:nvPr/>
        </p:nvSpPr>
        <p:spPr bwMode="auto">
          <a:xfrm>
            <a:off x="239682" y="1"/>
            <a:ext cx="861900" cy="847725"/>
          </a:xfrm>
          <a:custGeom>
            <a:avLst/>
            <a:gdLst>
              <a:gd name="T0" fmla="*/ 862012 w 862012"/>
              <a:gd name="T1" fmla="*/ 423863 h 847725"/>
              <a:gd name="T2" fmla="*/ 431006 w 862012"/>
              <a:gd name="T3" fmla="*/ 847725 h 847725"/>
              <a:gd name="T4" fmla="*/ 0 w 862012"/>
              <a:gd name="T5" fmla="*/ 423863 h 847725"/>
              <a:gd name="T6" fmla="*/ 431006 w 862012"/>
              <a:gd name="T7" fmla="*/ 0 h 847725"/>
              <a:gd name="T8" fmla="*/ 0 60000 65536"/>
              <a:gd name="T9" fmla="*/ 0 60000 65536"/>
              <a:gd name="T10" fmla="*/ 0 60000 65536"/>
              <a:gd name="T11" fmla="*/ 0 60000 65536"/>
              <a:gd name="T12" fmla="*/ 0 w 862012"/>
              <a:gd name="T13" fmla="*/ 0 h 847725"/>
              <a:gd name="T14" fmla="*/ 862012 w 862012"/>
              <a:gd name="T15" fmla="*/ 847725 h 847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012" h="847725">
                <a:moveTo>
                  <a:pt x="0" y="2356"/>
                </a:moveTo>
                <a:lnTo>
                  <a:pt x="0" y="0"/>
                </a:lnTo>
                <a:lnTo>
                  <a:pt x="2395" y="0"/>
                </a:lnTo>
                <a:lnTo>
                  <a:pt x="2395" y="2356"/>
                </a:lnTo>
                <a:lnTo>
                  <a:pt x="0" y="23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10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244082"/>
              </p:ext>
            </p:extLst>
          </p:nvPr>
        </p:nvGraphicFramePr>
        <p:xfrm>
          <a:off x="265872" y="1049959"/>
          <a:ext cx="11660255" cy="5258406"/>
        </p:xfrm>
        <a:graphic>
          <a:graphicData uri="http://schemas.openxmlformats.org/drawingml/2006/table">
            <a:tbl>
              <a:tblPr/>
              <a:tblGrid>
                <a:gridCol w="48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23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3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5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5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1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158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777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659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№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Услуга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Статус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Срок услуги 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(раб. дней)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Количество документов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7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  <a:endParaRPr kumimoji="0" lang="en-US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Подбор помещения: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1.1</a:t>
                      </a:r>
                      <a:endParaRPr kumimoji="0" lang="en-US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недвижимости за 1 руб.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РПГУ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10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коммерческих помещений (партнерская программа с застройщиками)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19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Уведомление Роспотребнадзора о начале деятельности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 реализовано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287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3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Лицензия на розничную продажу алкогольной продукции при оказании услуг общественного питания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6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7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571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Разрешение на установку рекламных конструкций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24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9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Согласование установки средств размещения информации + согласование фасадной схемы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73455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-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80 дней</a:t>
                      </a:r>
                    </a:p>
                  </a:txBody>
                  <a:tcPr marL="89988" marR="8998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 после оптимизации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24 - 34 дня </a:t>
                      </a:r>
                      <a:r>
                        <a:rPr kumimoji="0" lang="ru-RU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(- 56)</a:t>
                      </a:r>
                    </a:p>
                  </a:txBody>
                  <a:tcPr marL="89988" marR="8998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21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(-15 документов)</a:t>
                      </a:r>
                    </a:p>
                  </a:txBody>
                  <a:tcPr marL="89988" marR="89988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Опционально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Получение субсидии по франшизе и маркетплейсам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(РПГУ)</a:t>
                      </a: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endParaRPr kumimoji="0" lang="ru-RU" altLang="ru-RU" sz="12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7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Непрерывная подача на портале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276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микрозайма по льготной ставке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(РПГУ)</a:t>
                      </a:r>
                      <a:endParaRPr kumimoji="0" lang="ru-RU" altLang="ru-RU" sz="12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 Непрерывная подача на портале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3492" y="-217063"/>
            <a:ext cx="105156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Открываю магазинчик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202333" y="999067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Номер слайда 3"/>
          <p:cNvSpPr txBox="1"/>
          <p:nvPr/>
        </p:nvSpPr>
        <p:spPr>
          <a:xfrm>
            <a:off x="11369309" y="6428740"/>
            <a:ext cx="543155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Calibri" panose="020F0502020204030204"/>
              </a:rPr>
              <a:t>16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 panose="020F0502020204030204"/>
              <a:sym typeface="Calibri" panose="020F0502020204030204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65EB6C-72F8-BA26-CB6F-53ADA6A8E29F}"/>
              </a:ext>
            </a:extLst>
          </p:cNvPr>
          <p:cNvCxnSpPr/>
          <p:nvPr/>
        </p:nvCxnSpPr>
        <p:spPr>
          <a:xfrm flipH="1">
            <a:off x="239682" y="842853"/>
            <a:ext cx="8931391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7" name="Object 4"/>
          <p:cNvGraphicFramePr>
            <a:graphicFrameLocks noChangeAspect="1"/>
          </p:cNvGraphicFramePr>
          <p:nvPr/>
        </p:nvGraphicFramePr>
        <p:xfrm>
          <a:off x="163492" y="4573588"/>
          <a:ext cx="1385707" cy="189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4" imgW="1386840" imgH="1903730" progId="">
                  <p:embed/>
                </p:oleObj>
              </mc:Choice>
              <mc:Fallback>
                <p:oleObj r:id="rId4" imgW="1386840" imgH="1903730" progId="">
                  <p:embed/>
                  <p:pic>
                    <p:nvPicPr>
                      <p:cNvPr id="3077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492" y="4573588"/>
                        <a:ext cx="1385707" cy="189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-1460309" y="-23813"/>
            <a:ext cx="13649135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Freeform 6"/>
          <p:cNvSpPr>
            <a:spLocks noChangeArrowheads="1"/>
          </p:cNvSpPr>
          <p:nvPr/>
        </p:nvSpPr>
        <p:spPr bwMode="auto">
          <a:xfrm>
            <a:off x="239682" y="1"/>
            <a:ext cx="861900" cy="847725"/>
          </a:xfrm>
          <a:custGeom>
            <a:avLst/>
            <a:gdLst>
              <a:gd name="T0" fmla="*/ 862012 w 862012"/>
              <a:gd name="T1" fmla="*/ 423863 h 847725"/>
              <a:gd name="T2" fmla="*/ 431006 w 862012"/>
              <a:gd name="T3" fmla="*/ 847725 h 847725"/>
              <a:gd name="T4" fmla="*/ 0 w 862012"/>
              <a:gd name="T5" fmla="*/ 423863 h 847725"/>
              <a:gd name="T6" fmla="*/ 431006 w 862012"/>
              <a:gd name="T7" fmla="*/ 0 h 847725"/>
              <a:gd name="T8" fmla="*/ 0 60000 65536"/>
              <a:gd name="T9" fmla="*/ 0 60000 65536"/>
              <a:gd name="T10" fmla="*/ 0 60000 65536"/>
              <a:gd name="T11" fmla="*/ 0 60000 65536"/>
              <a:gd name="T12" fmla="*/ 0 w 862012"/>
              <a:gd name="T13" fmla="*/ 0 h 847725"/>
              <a:gd name="T14" fmla="*/ 862012 w 862012"/>
              <a:gd name="T15" fmla="*/ 847725 h 8477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62012" h="847725">
                <a:moveTo>
                  <a:pt x="0" y="2356"/>
                </a:moveTo>
                <a:lnTo>
                  <a:pt x="0" y="0"/>
                </a:lnTo>
                <a:lnTo>
                  <a:pt x="2395" y="0"/>
                </a:lnTo>
                <a:lnTo>
                  <a:pt x="2395" y="2356"/>
                </a:lnTo>
                <a:lnTo>
                  <a:pt x="0" y="23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4104" name="Group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368077"/>
              </p:ext>
            </p:extLst>
          </p:nvPr>
        </p:nvGraphicFramePr>
        <p:xfrm>
          <a:off x="238622" y="1418168"/>
          <a:ext cx="11660255" cy="4639960"/>
        </p:xfrm>
        <a:graphic>
          <a:graphicData uri="http://schemas.openxmlformats.org/drawingml/2006/table">
            <a:tbl>
              <a:tblPr/>
              <a:tblGrid>
                <a:gridCol w="4884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15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8888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01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555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11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537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8882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76593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№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Услуга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077595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Статус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Срок услуги 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(раб. дней)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Количество документов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747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  <a:endParaRPr kumimoji="0" lang="en-US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Подбор помещения: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1.1</a:t>
                      </a:r>
                      <a:endParaRPr kumimoji="0" lang="en-US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недвижимости за 1 руб.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РПГУ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10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5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5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1.2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коммерческих помещений (партнерская программа с застройщиками)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319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Уведомление Роспотребнадзора о начале деятельности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 реализовано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 обязательный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571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3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Разрешение на установку рекламных конструкций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24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9 обязательных, 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необязательных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4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Согласование установки средств размещения информации + согласование фасадной схемы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в КУ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  <a:ea typeface="Microsoft YaHei" panose="020B0503020204020204" charset="-122"/>
                          <a:cs typeface="Segoe UI" panose="020B0502040204020203" charset="0"/>
                        </a:rPr>
                        <a:t>15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1">
                        <a:lnSpc>
                          <a:spcPct val="93000"/>
                        </a:lnSpc>
                        <a:spcBef>
                          <a:spcPts val="15"/>
                        </a:spcBef>
                        <a:spcAft>
                          <a:spcPts val="15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332720" algn="l"/>
                          <a:tab pos="10782300" algn="l"/>
                          <a:tab pos="11231245" algn="l"/>
                        </a:tabLst>
                      </a:pP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charset="-122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 обязательных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157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73455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-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65 дней</a:t>
                      </a:r>
                    </a:p>
                  </a:txBody>
                  <a:tcPr marL="89988" marR="89988" marT="45715" marB="4571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15" marB="45715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Всего после оптимизации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24 - 34  дня </a:t>
                      </a:r>
                      <a:r>
                        <a:rPr kumimoji="0" lang="ru-RU" altLang="ru-RU" sz="16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(- 41)</a:t>
                      </a:r>
                    </a:p>
                  </a:txBody>
                  <a:tcPr marL="89988" marR="89988" marT="45715" marB="4571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17</a:t>
                      </a:r>
                    </a:p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(-6 документов)</a:t>
                      </a:r>
                    </a:p>
                  </a:txBody>
                  <a:tcPr marL="89988" marR="89988" marT="45715" marB="45715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3845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Опционально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180975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100" b="1" i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342"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Получение субсидии по франшизе и маркетплейсам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(РПГУ)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gridSpan="7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Непрерывная подача на портале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276">
                <a:tc>
                  <a:txBody>
                    <a:bodyPr/>
                    <a:lstStyle/>
                    <a:p>
                      <a:pPr marL="0" marR="0" lvl="0" indent="0" algn="ctr" defTabSz="449580" rtl="0" eaLnBrk="1" fontAlgn="base" latinLnBrk="0" hangingPunct="0">
                        <a:lnSpc>
                          <a:spcPct val="9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400" b="1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Предоставление микрозайма по льготной ставке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Реализовано на </a:t>
                      </a:r>
                      <a:r>
                        <a:rPr kumimoji="0" lang="ru-RU" altLang="ru-RU" sz="1200" b="0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Инвестпортале</a:t>
                      </a:r>
                      <a:endParaRPr kumimoji="0" lang="ru-RU" altLang="ru-RU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B9BD5">
                            <a:lumMod val="50000"/>
                          </a:srgbClr>
                        </a:solidFill>
                        <a:effectLst/>
                        <a:uLnTx/>
                        <a:uFillTx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B9BD5">
                              <a:lumMod val="50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(РПГУ)</a:t>
                      </a:r>
                      <a:endParaRPr kumimoji="0" lang="ru-RU" altLang="ru-RU" sz="1200" b="0" i="1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ctr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715645" algn="l"/>
                          <a:tab pos="1077595" algn="l"/>
                          <a:tab pos="2061845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Segoe UI" panose="020B0502040204020203" charset="0"/>
                          <a:ea typeface="Microsoft YaHei" panose="020B0503020204020204" charset="-122"/>
                          <a:cs typeface="Segoe UI" panose="020B0502040204020203" charset="0"/>
                        </a:rPr>
                        <a:t> Непрерывная подача на портале</a:t>
                      </a: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>
                      <a:lvl1pPr>
                        <a:lnSpc>
                          <a:spcPct val="93000"/>
                        </a:lnSpc>
                        <a:spcBef>
                          <a:spcPts val="145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1pPr>
                      <a:lvl2pPr>
                        <a:lnSpc>
                          <a:spcPct val="93000"/>
                        </a:lnSpc>
                        <a:spcBef>
                          <a:spcPts val="116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2pPr>
                      <a:lvl3pPr>
                        <a:lnSpc>
                          <a:spcPct val="93000"/>
                        </a:lnSpc>
                        <a:spcBef>
                          <a:spcPts val="89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3pPr>
                      <a:lvl4pPr>
                        <a:lnSpc>
                          <a:spcPct val="93000"/>
                        </a:lnSpc>
                        <a:spcBef>
                          <a:spcPts val="600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 sz="16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4pPr>
                      <a:lvl5pPr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5pPr>
                      <a:lvl6pPr marL="25146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6pPr>
                      <a:lvl7pPr marL="29718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7pPr>
                      <a:lvl8pPr marL="34290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8pPr>
                      <a:lvl9pPr marL="3886200" indent="-228600" defTabSz="449580" eaLnBrk="0" fontAlgn="base" hangingPunct="0">
                        <a:lnSpc>
                          <a:spcPct val="93000"/>
                        </a:lnSpc>
                        <a:spcBef>
                          <a:spcPts val="315"/>
                        </a:spcBef>
                        <a:spcAft>
                          <a:spcPts val="4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 panose="020B0603030804020204" charset="0"/>
                          <a:cs typeface="DejaVu Sans" panose="020B0603030804020204" charset="0"/>
                        </a:defRPr>
                      </a:lvl9pPr>
                    </a:lstStyle>
                    <a:p>
                      <a:pPr marL="0" marR="0" lvl="0" indent="0" algn="l" defTabSz="449580" rtl="0" eaLnBrk="1" fontAlgn="base" latinLnBrk="0" hangingPunct="0">
                        <a:lnSpc>
                          <a:spcPct val="76000"/>
                        </a:lnSpc>
                        <a:spcBef>
                          <a:spcPts val="40"/>
                        </a:spcBef>
                        <a:spcAft>
                          <a:spcPts val="4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  <a:tab pos="10972800" algn="l"/>
                          <a:tab pos="11231245" algn="l"/>
                          <a:tab pos="11680825" algn="l"/>
                        </a:tabLst>
                      </a:pPr>
                      <a:endParaRPr kumimoji="0" lang="ru-RU" altLang="ru-RU" sz="1200" b="0" i="1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Segoe UI" panose="020B0502040204020203" charset="0"/>
                        <a:ea typeface="Microsoft YaHei" panose="020B0503020204020204" charset="-122"/>
                        <a:cs typeface="Segoe UI" panose="020B0502040204020203" charset="0"/>
                      </a:endParaRPr>
                    </a:p>
                  </a:txBody>
                  <a:tcPr marL="89988" marR="89988" marT="45724" marB="45724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8622" y="-158486"/>
            <a:ext cx="10515600" cy="1325563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</a:rPr>
              <a:t>Оказываю услуги </a:t>
            </a:r>
            <a:endParaRPr lang="ru-RU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0202333" y="999067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Номер слайда 3"/>
          <p:cNvSpPr txBox="1"/>
          <p:nvPr/>
        </p:nvSpPr>
        <p:spPr>
          <a:xfrm>
            <a:off x="11369309" y="6428740"/>
            <a:ext cx="543155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Calibri" panose="020F0502020204030204"/>
              </a:rPr>
              <a:t>17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 panose="020F0502020204030204"/>
              <a:sym typeface="Calibri" panose="020F0502020204030204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4EDCCE3-AABB-0FE1-71C2-885D1E178AA9}"/>
              </a:ext>
            </a:extLst>
          </p:cNvPr>
          <p:cNvCxnSpPr/>
          <p:nvPr/>
        </p:nvCxnSpPr>
        <p:spPr>
          <a:xfrm flipH="1">
            <a:off x="369251" y="868979"/>
            <a:ext cx="8931391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08305" y="6428740"/>
            <a:ext cx="280416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18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7" name="Shape 273"/>
          <p:cNvSpPr/>
          <p:nvPr/>
        </p:nvSpPr>
        <p:spPr>
          <a:xfrm>
            <a:off x="104983" y="-194317"/>
            <a:ext cx="12329411" cy="9484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800" b="1" kern="0" spc="-30" dirty="0">
              <a:solidFill>
                <a:srgbClr val="004680"/>
              </a:solidFill>
              <a:latin typeface="Cambria Math" panose="02040503050406030204"/>
              <a:ea typeface="+mj-ea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09362"/>
              </p:ext>
            </p:extLst>
          </p:nvPr>
        </p:nvGraphicFramePr>
        <p:xfrm>
          <a:off x="382678" y="251519"/>
          <a:ext cx="10741069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90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0" spc="-30" dirty="0">
                          <a:solidFill>
                            <a:srgbClr val="004680"/>
                          </a:solidFill>
                          <a:latin typeface="Cambria Math" panose="02040503050406030204"/>
                          <a:ea typeface="+mn-ea"/>
                          <a:cs typeface="+mn-cs"/>
                        </a:rPr>
                        <a:t>ИНФОРМИРОВАНИЕ  БИЗНЕСА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332"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ru-RU" sz="2400" b="1" i="0" u="sng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ТЕЛЕГРАММ-КАНАЛЫ:</a:t>
                      </a:r>
                    </a:p>
                    <a:p>
                      <a:endParaRPr lang="ru-RU" sz="20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Железобетонный замес  </a:t>
                      </a:r>
                      <a:r>
                        <a:rPr lang="ru-RU" sz="20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51 тыс. подписчиков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i="0" u="sng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СМИ – эл.  вид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Коммерсантъ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2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Телестрим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- 50 тыс.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ТАСС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1605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Белая Каска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 45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Рамблер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Подмосковье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50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РИА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Квадратный Мэтр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– 43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Ведомости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1736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i="1" u="sng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Novostroyman</a:t>
                      </a:r>
                      <a:r>
                        <a:rPr lang="en-US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</a:t>
                      </a:r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Москва. Недвижимость</a:t>
                      </a:r>
                      <a:r>
                        <a:rPr lang="ru-RU" sz="2000" b="1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- 42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РИА Недвижимость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880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Домострой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– 37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Сбербанк.Бизнес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4604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Подмосковье сегодня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- 14,2 тыс.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360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303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Азбука недвижимости 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- 8,2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Радио 1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668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b="1" i="1" u="sng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Цифровая экономика  </a:t>
                      </a:r>
                      <a:r>
                        <a:rPr lang="ru-RU" sz="20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- 5,2 тыс.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250087"/>
                  </a:ext>
                </a:extLst>
              </a:tr>
            </a:tbl>
          </a:graphicData>
        </a:graphic>
      </p:graphicFrame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945CE96-2117-6015-E84D-1B6C965FD109}"/>
              </a:ext>
            </a:extLst>
          </p:cNvPr>
          <p:cNvCxnSpPr/>
          <p:nvPr/>
        </p:nvCxnSpPr>
        <p:spPr>
          <a:xfrm flipH="1">
            <a:off x="477360" y="910935"/>
            <a:ext cx="8931391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BCF2E9-520D-0BCE-D890-96F02233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807" y="1200018"/>
            <a:ext cx="776002" cy="77600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E14235-EE0C-CF79-FC9B-3DC9CC10B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5513" y="2906449"/>
            <a:ext cx="654908" cy="6549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96F988-4510-8C2F-B24E-EBE8D7FA8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238" y="1400068"/>
            <a:ext cx="739460" cy="5545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A1B007D-D39A-87D9-84BC-ECC62B1DC9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796" y="2124640"/>
            <a:ext cx="602343" cy="6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27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535133"/>
              </p:ext>
            </p:extLst>
          </p:nvPr>
        </p:nvGraphicFramePr>
        <p:xfrm>
          <a:off x="544749" y="929848"/>
          <a:ext cx="10897436" cy="46927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6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4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9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828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Муниципалитетам «красной зоны» разместить объекты недвижимости  для МСП за 1 рубль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(Жуковский, Кашира, Котельники, Лосино- Петровский, Лотошино, Можайский, Сер. Пруды, Шаховская)      Ответ. – Главы, Минимущество,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МинИнвест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2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2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11.08.23</a:t>
                      </a:r>
                      <a:endParaRPr lang="x-none" sz="22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Обеспечить наполнение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Инвестпортала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 новыми (193 объекта) выявленными доп. объектами недвижимости для бизнеса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Ответ. – Главы, Минимущество,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МинИнвест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22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2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20.08.23</a:t>
                      </a:r>
                      <a:endParaRPr lang="x-none" sz="22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2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Обеспечить информирование бизнеса о новой услуге  - «Открой бизнес на 1-2 этажах жилых домов».   Ответ. – Главы, МИСК,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МинИнвест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2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11.08.23</a:t>
                      </a:r>
                      <a:endParaRPr lang="x-none" sz="22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2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Доработать и запустить сервисы для бизнеса  -  КОМПЛЕКСНУЮ услугу  (3 отрасли – открой кафе, магазин, сферу услуг) на РПГУ  и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Инвестпортале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.    Ответ. –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МинГос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МинИнвест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2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01.09.23</a:t>
                      </a:r>
                      <a:endParaRPr lang="x-none" sz="22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36686324"/>
                  </a:ext>
                </a:extLst>
              </a:tr>
              <a:tr h="5724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defRPr/>
                      </a:pPr>
                      <a:r>
                        <a:rPr lang="ru-RU" sz="2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Подключить к услуге «Открой бизнес на 1-2 этажах МКД» остальных партнеров- застройщиков согласно графику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Ответ. –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МинИнвест</a:t>
                      </a:r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, </a:t>
                      </a:r>
                      <a:r>
                        <a:rPr lang="ru-RU" sz="1800" b="0" kern="12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МинЖилПолитики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2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01.10.23</a:t>
                      </a:r>
                      <a:endParaRPr lang="x-none" sz="22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86533519"/>
                  </a:ext>
                </a:extLst>
              </a:tr>
            </a:tbl>
          </a:graphicData>
        </a:graphic>
      </p:graphicFrame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08305" y="6428740"/>
            <a:ext cx="280416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19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11" name="Shape 273"/>
          <p:cNvSpPr/>
          <p:nvPr/>
        </p:nvSpPr>
        <p:spPr>
          <a:xfrm>
            <a:off x="271842" y="170870"/>
            <a:ext cx="12329411" cy="588944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ПЕРЕЧЕНЬ  ПОРУЧЕНИЙ </a:t>
            </a:r>
          </a:p>
        </p:txBody>
      </p:sp>
    </p:spTree>
    <p:extLst>
      <p:ext uri="{BB962C8B-B14F-4D97-AF65-F5344CB8AC3E}">
        <p14:creationId xmlns:p14="http://schemas.microsoft.com/office/powerpoint/2010/main" val="2809901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017655" y="6473190"/>
            <a:ext cx="280416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2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6" name="Shape 273"/>
          <p:cNvSpPr/>
          <p:nvPr/>
        </p:nvSpPr>
        <p:spPr>
          <a:xfrm>
            <a:off x="239215" y="75338"/>
            <a:ext cx="11121779" cy="545093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0" cap="none" spc="-30" normalizeH="0" baseline="0" noProof="0" dirty="0">
                <a:ln>
                  <a:noFill/>
                </a:ln>
                <a:solidFill>
                  <a:srgbClr val="004680"/>
                </a:solidFill>
                <a:effectLst/>
                <a:uLnTx/>
                <a:uFillTx/>
                <a:latin typeface="Cambria Math" panose="02040503050406030204"/>
                <a:cs typeface="Segoe UI Semilight" panose="020B0402040204020203"/>
                <a:sym typeface="Segoe UI Semilight" panose="020B0402040204020203"/>
              </a:rPr>
              <a:t>ЗЕМЛЯ и НЕДВИЖИМОСТЬ БИЗНЕСУ с ИНВЕСТКАРТЫ -  3 услуги</a:t>
            </a:r>
            <a:endParaRPr lang="ru-RU" sz="2800" b="1" kern="0" spc="-30" dirty="0">
              <a:solidFill>
                <a:srgbClr val="004680"/>
              </a:solidFill>
              <a:latin typeface="Cambria Math" panose="02040503050406030204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295281"/>
              </p:ext>
            </p:extLst>
          </p:nvPr>
        </p:nvGraphicFramePr>
        <p:xfrm>
          <a:off x="352697" y="2859282"/>
          <a:ext cx="6635933" cy="3733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55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9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4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3403"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№</a:t>
                      </a:r>
                      <a:endParaRPr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ОМС</a:t>
                      </a:r>
                      <a:endParaRPr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Договоры</a:t>
                      </a:r>
                      <a:endParaRPr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Инвестиции, млрд </a:t>
                      </a:r>
                      <a:r>
                        <a:rPr lang="ru-RU" sz="1400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руб</a:t>
                      </a:r>
                      <a:endParaRPr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indent="0" algn="ctr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РМ</a:t>
                      </a:r>
                      <a:endParaRPr sz="1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Сергиево-Посадский </a:t>
                      </a:r>
                    </a:p>
                  </a:txBody>
                  <a:tcPr marL="9525" marR="9525" marT="9525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2 062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Ступино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1 104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Орехово-Зуевский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668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Солнечногорск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6,6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1 432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Богородский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683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Долгопрудный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430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Домодедово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1,2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368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Подольск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1,9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612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9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Раменский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3,6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508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indent="-90805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10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Воскресенский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2,7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601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347353"/>
              </p:ext>
            </p:extLst>
          </p:nvPr>
        </p:nvGraphicFramePr>
        <p:xfrm>
          <a:off x="7498080" y="2873829"/>
          <a:ext cx="4100292" cy="34551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07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3646">
                  <a:extLst>
                    <a:ext uri="{9D8B030D-6E8A-4147-A177-3AD203B41FA5}">
                      <a16:colId xmlns:a16="http://schemas.microsoft.com/office/drawing/2014/main" val="4052620657"/>
                    </a:ext>
                  </a:extLst>
                </a:gridCol>
              </a:tblGrid>
              <a:tr h="490393"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№ </a:t>
                      </a:r>
                      <a:endParaRPr sz="14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ОМС -  не заключено ни одного </a:t>
                      </a:r>
                    </a:p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договора  из 3-х видов  услуг</a:t>
                      </a:r>
                      <a:endParaRPr sz="14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endParaRPr sz="14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marL="0" marR="0" marT="36000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Жуковский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Кашира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Котельники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Лосино-Петровский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>
                      <a:solidFill>
                        <a:srgbClr val="022463"/>
                      </a:solidFill>
                      <a:prstDash val="soli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Лотошино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Можайский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Серебряные Пруды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2895642"/>
                  </a:ext>
                </a:extLst>
              </a:tr>
              <a:tr h="370599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</a:p>
                  </a:txBody>
                  <a:tcPr marL="0" marR="0" marT="11430" marB="0" anchor="ctr">
                    <a:lnL w="9525">
                      <a:solidFill>
                        <a:srgbClr val="022463"/>
                      </a:solidFill>
                      <a:prstDash val="soli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Шаховская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196680"/>
                  </a:ext>
                </a:extLst>
              </a:tr>
            </a:tbl>
          </a:graphicData>
        </a:graphic>
      </p:graphicFrame>
      <p:graphicFrame>
        <p:nvGraphicFramePr>
          <p:cNvPr id="9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554820"/>
              </p:ext>
            </p:extLst>
          </p:nvPr>
        </p:nvGraphicFramePr>
        <p:xfrm>
          <a:off x="352696" y="675447"/>
          <a:ext cx="11245677" cy="19480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535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21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5726"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endParaRPr lang="x-none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Земля </a:t>
                      </a:r>
                      <a:b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</a:b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за 1 рубль</a:t>
                      </a:r>
                      <a:endParaRPr lang="x-none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Земля Без торгов</a:t>
                      </a:r>
                      <a:endParaRPr lang="x-none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6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Недвижимость</a:t>
                      </a: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 за 1 рубль</a:t>
                      </a:r>
                      <a:endParaRPr lang="x-none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90805" indent="0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buNone/>
                        <a:tabLst>
                          <a:tab pos="185420" algn="l"/>
                        </a:tabLst>
                      </a:pPr>
                      <a:r>
                        <a:rPr lang="ru-RU" sz="18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/>
                        </a:rPr>
                        <a:t>ВСЕГО</a:t>
                      </a:r>
                      <a:endParaRPr lang="x-none" sz="1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16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Кол-во заключенных договоров</a:t>
                      </a:r>
                      <a:endParaRPr lang="x-none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117</a:t>
                      </a:r>
                      <a:endParaRPr lang="x-none" sz="16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60</a:t>
                      </a:r>
                      <a:endParaRPr lang="x-none" sz="16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</a:t>
                      </a:r>
                      <a:endParaRPr lang="x-none" sz="16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20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193</a:t>
                      </a:r>
                      <a:endParaRPr lang="x-none" sz="20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64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Инвестиции, млрд. руб.</a:t>
                      </a:r>
                      <a:endParaRPr lang="x-none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39,5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87,3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0,4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127</a:t>
                      </a:r>
                      <a:endParaRPr lang="x-none" sz="16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644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Рабочие места</a:t>
                      </a:r>
                      <a:endParaRPr lang="x-none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8 606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7 368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114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b="1" i="0" kern="120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16 088</a:t>
                      </a:r>
                      <a:endParaRPr lang="x-none" sz="1600" b="1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44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Городские округа</a:t>
                      </a:r>
                      <a:endParaRPr lang="x-none" sz="18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46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27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8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b="0" i="0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-</a:t>
                      </a:r>
                      <a:endParaRPr lang="x-none" sz="1600" b="0" i="0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 flipH="1">
            <a:off x="216645" y="3752614"/>
            <a:ext cx="11865117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7" name="Shape 273"/>
          <p:cNvSpPr/>
          <p:nvPr/>
        </p:nvSpPr>
        <p:spPr>
          <a:xfrm>
            <a:off x="455295" y="2631136"/>
            <a:ext cx="12329411" cy="9484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ПРИЛОЖЕНИЕ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6413" y="115494"/>
            <a:ext cx="753901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00" dirty="0">
                <a:solidFill>
                  <a:srgbClr val="004680"/>
                </a:solidFill>
                <a:latin typeface="Cambria" panose="02040503050406030204" pitchFamily="18" charset="0"/>
                <a:cs typeface="Verdana" panose="020B0604030504040204"/>
              </a:rPr>
              <a:t>Инвестиционная</a:t>
            </a:r>
            <a:r>
              <a:rPr sz="2800" b="1" spc="-150" dirty="0">
                <a:solidFill>
                  <a:srgbClr val="004680"/>
                </a:solidFill>
                <a:latin typeface="Cambria" panose="02040503050406030204" pitchFamily="18" charset="0"/>
                <a:cs typeface="Verdana" panose="020B0604030504040204"/>
              </a:rPr>
              <a:t> </a:t>
            </a:r>
            <a:r>
              <a:rPr sz="2800" b="1" spc="-95" dirty="0">
                <a:solidFill>
                  <a:srgbClr val="004680"/>
                </a:solidFill>
                <a:latin typeface="Cambria" panose="02040503050406030204" pitchFamily="18" charset="0"/>
                <a:cs typeface="Verdana" panose="020B0604030504040204"/>
              </a:rPr>
              <a:t>карта</a:t>
            </a:r>
            <a:r>
              <a:rPr sz="2800" b="1" spc="-150" dirty="0">
                <a:solidFill>
                  <a:srgbClr val="004680"/>
                </a:solidFill>
                <a:latin typeface="Cambria" panose="02040503050406030204" pitchFamily="18" charset="0"/>
                <a:cs typeface="Verdana" panose="020B0604030504040204"/>
              </a:rPr>
              <a:t> Московской </a:t>
            </a:r>
            <a:r>
              <a:rPr sz="2800" b="1" spc="-120" dirty="0">
                <a:solidFill>
                  <a:srgbClr val="004680"/>
                </a:solidFill>
                <a:latin typeface="Cambria" panose="02040503050406030204" pitchFamily="18" charset="0"/>
                <a:cs typeface="Verdana" panose="020B0604030504040204"/>
              </a:rPr>
              <a:t>области</a:t>
            </a:r>
            <a:endParaRPr sz="2800" dirty="0">
              <a:latin typeface="Cambria" panose="02040503050406030204" pitchFamily="18" charset="0"/>
              <a:cs typeface="Verdana" panose="020B060403050404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13763" y="990092"/>
            <a:ext cx="5173345" cy="4648708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224790" indent="-212090">
              <a:lnSpc>
                <a:spcPct val="100000"/>
              </a:lnSpc>
              <a:spcBef>
                <a:spcPts val="650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67</a:t>
            </a:r>
            <a:r>
              <a:rPr sz="1800" b="1" spc="40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Индустриальных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парков 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и </a:t>
            </a: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5 </a:t>
            </a:r>
            <a:r>
              <a:rPr sz="1800" spc="-1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ОЭЗ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b="1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(600 </a:t>
            </a:r>
            <a:r>
              <a:rPr sz="1800" b="1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участков)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550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300+</a:t>
            </a:r>
            <a:r>
              <a:rPr sz="1800" b="1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промышленных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площадок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650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270</a:t>
            </a:r>
            <a:r>
              <a:rPr sz="1800" b="1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участков 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земля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за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1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рубль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625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230</a:t>
            </a:r>
            <a:r>
              <a:rPr sz="1800" b="1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помещений 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и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зданий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для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бизнеса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550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126</a:t>
            </a:r>
            <a:r>
              <a:rPr sz="1800" b="1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участков </a:t>
            </a:r>
            <a:r>
              <a:rPr sz="1800" spc="-2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под</a:t>
            </a:r>
            <a:r>
              <a:rPr sz="18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гостиницы, 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офисы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625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2 628 </a:t>
            </a:r>
            <a:r>
              <a:rPr sz="1800" b="1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сети,</a:t>
            </a:r>
            <a:r>
              <a:rPr sz="1800" b="1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инфраструктура,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дороги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224790" indent="-212090">
              <a:lnSpc>
                <a:spcPct val="100000"/>
              </a:lnSpc>
              <a:spcBef>
                <a:spcPts val="550"/>
              </a:spcBef>
              <a:buFont typeface="Wingdings" panose="05000000000000000000"/>
              <a:buChar char=""/>
              <a:tabLst>
                <a:tab pos="224790" algn="l"/>
              </a:tabLst>
            </a:pPr>
            <a:r>
              <a:rPr sz="1800" b="1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2 732</a:t>
            </a:r>
            <a:r>
              <a:rPr sz="1800" b="1" spc="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мобильные</a:t>
            </a:r>
            <a:r>
              <a:rPr sz="1800" spc="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торговые</a:t>
            </a:r>
            <a:r>
              <a:rPr sz="1800" spc="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объекты</a:t>
            </a:r>
            <a:r>
              <a:rPr sz="1800" spc="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для</a:t>
            </a:r>
            <a:r>
              <a:rPr sz="18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бизнеса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002060"/>
              </a:buClr>
              <a:buFont typeface="Wingdings" panose="05000000000000000000"/>
              <a:buChar char=""/>
            </a:pPr>
            <a:endParaRPr sz="3250" dirty="0">
              <a:latin typeface="Cambria" panose="02040503050406030204" pitchFamily="18" charset="0"/>
              <a:cs typeface="Calibri" panose="020F0502020204030204"/>
            </a:endParaRPr>
          </a:p>
          <a:p>
            <a:pPr marL="485140" marR="441960" lvl="1" indent="-342900">
              <a:lnSpc>
                <a:spcPts val="2110"/>
              </a:lnSpc>
              <a:buAutoNum type="arabicPeriod"/>
              <a:tabLst>
                <a:tab pos="485140" algn="l"/>
                <a:tab pos="485775" algn="l"/>
              </a:tabLst>
            </a:pP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Онлайн 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подбор 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площадок для инвестора 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с </a:t>
            </a:r>
            <a:r>
              <a:rPr sz="1800" i="1" spc="-39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удобными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фильтрами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485140" lvl="1" indent="-343535">
              <a:lnSpc>
                <a:spcPts val="2125"/>
              </a:lnSpc>
              <a:buAutoNum type="arabicPeriod"/>
              <a:tabLst>
                <a:tab pos="485140" algn="l"/>
                <a:tab pos="485775" algn="l"/>
              </a:tabLst>
            </a:pP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Поиск</a:t>
            </a:r>
            <a:r>
              <a:rPr sz="1800" i="1" spc="-10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по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кадастровому</a:t>
            </a:r>
            <a:r>
              <a:rPr sz="1800" i="1" spc="-1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номеру</a:t>
            </a:r>
            <a:r>
              <a:rPr sz="1800" i="1" spc="-1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и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адресу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  <a:p>
            <a:pPr marL="485140" lvl="1" indent="-343535">
              <a:lnSpc>
                <a:spcPct val="100000"/>
              </a:lnSpc>
              <a:spcBef>
                <a:spcPts val="50"/>
              </a:spcBef>
              <a:buAutoNum type="arabicPeriod"/>
              <a:tabLst>
                <a:tab pos="485140" algn="l"/>
                <a:tab pos="485775" algn="l"/>
              </a:tabLst>
            </a:pP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Подача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заявки прямо </a:t>
            </a:r>
            <a:r>
              <a:rPr sz="1800" i="1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с</a:t>
            </a:r>
            <a:r>
              <a:rPr sz="1800" i="1" spc="-5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1800" i="1" spc="-10" dirty="0">
                <a:solidFill>
                  <a:srgbClr val="004680"/>
                </a:solidFill>
                <a:latin typeface="Cambria" panose="02040503050406030204" pitchFamily="18" charset="0"/>
                <a:cs typeface="Calibri" panose="020F0502020204030204"/>
              </a:rPr>
              <a:t>карты</a:t>
            </a:r>
            <a:endParaRPr sz="1800" dirty="0">
              <a:latin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18560" y="5194503"/>
            <a:ext cx="3383726" cy="1349728"/>
          </a:xfrm>
          <a:prstGeom prst="rect">
            <a:avLst/>
          </a:prstGeom>
        </p:spPr>
        <p:txBody>
          <a:bodyPr vert="horz" wrap="square" lIns="0" tIns="1149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5"/>
              </a:spcBef>
            </a:pPr>
            <a:r>
              <a:rPr sz="3600" b="1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2</a:t>
            </a:r>
            <a:r>
              <a:rPr sz="3600" b="1" spc="-40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3600" b="1" spc="-5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дня</a:t>
            </a:r>
            <a:endParaRPr sz="3600" dirty="0">
              <a:latin typeface="Cambria" panose="02040503050406030204" pitchFamily="18" charset="0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sz="20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срок отправки </a:t>
            </a:r>
            <a:r>
              <a:rPr sz="20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предложения</a:t>
            </a:r>
            <a:r>
              <a:rPr sz="2000" spc="-5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инвестору</a:t>
            </a:r>
            <a:endParaRPr sz="2000" dirty="0">
              <a:latin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3004" y="5205476"/>
            <a:ext cx="2961005" cy="1325880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820"/>
              </a:spcBef>
            </a:pPr>
            <a:r>
              <a:rPr sz="3600" b="1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7</a:t>
            </a:r>
            <a:r>
              <a:rPr sz="3600" b="1" spc="-50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3600" b="1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500</a:t>
            </a:r>
            <a:r>
              <a:rPr sz="3600" b="1" spc="-50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3600" b="1" dirty="0">
                <a:solidFill>
                  <a:srgbClr val="368656"/>
                </a:solidFill>
                <a:latin typeface="Cambria" panose="02040503050406030204" pitchFamily="18" charset="0"/>
                <a:cs typeface="Calibri" panose="020F0502020204030204"/>
              </a:rPr>
              <a:t>+</a:t>
            </a:r>
            <a:endParaRPr sz="3600" dirty="0">
              <a:latin typeface="Cambria" panose="02040503050406030204" pitchFamily="18" charset="0"/>
              <a:cs typeface="Calibri" panose="020F0502020204030204"/>
            </a:endParaRPr>
          </a:p>
          <a:p>
            <a:pPr marL="12700" marR="5080">
              <a:lnSpc>
                <a:spcPct val="100000"/>
              </a:lnSpc>
              <a:spcBef>
                <a:spcPts val="400"/>
              </a:spcBef>
            </a:pPr>
            <a:r>
              <a:rPr sz="20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объектов </a:t>
            </a:r>
            <a:r>
              <a:rPr sz="20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на</a:t>
            </a:r>
            <a:r>
              <a:rPr sz="20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карте</a:t>
            </a:r>
            <a:r>
              <a:rPr sz="2000" spc="-1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spc="-1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готовы</a:t>
            </a:r>
            <a:r>
              <a:rPr sz="20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к </a:t>
            </a:r>
            <a:r>
              <a:rPr sz="2000" spc="-440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 </a:t>
            </a:r>
            <a:r>
              <a:rPr sz="2000" spc="-5" dirty="0">
                <a:solidFill>
                  <a:srgbClr val="002060"/>
                </a:solidFill>
                <a:latin typeface="Cambria" panose="02040503050406030204" pitchFamily="18" charset="0"/>
                <a:cs typeface="Calibri" panose="020F0502020204030204"/>
              </a:rPr>
              <a:t>реализации</a:t>
            </a:r>
            <a:endParaRPr sz="2000" dirty="0">
              <a:latin typeface="Cambria" panose="02040503050406030204" pitchFamily="18" charset="0"/>
              <a:cs typeface="Calibri" panose="020F0502020204030204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715423" y="310388"/>
            <a:ext cx="362775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-10" dirty="0">
                <a:solidFill>
                  <a:srgbClr val="368656"/>
                </a:solidFill>
                <a:uFill>
                  <a:solidFill>
                    <a:srgbClr val="368656"/>
                  </a:solidFill>
                </a:uFill>
                <a:latin typeface="Calibri" panose="020F0502020204030204"/>
                <a:cs typeface="Calibri" panose="020F0502020204030204"/>
              </a:rPr>
              <a:t>https://invest.mosreg.ru/investor/map</a:t>
            </a:r>
            <a:endParaRPr sz="1800">
              <a:latin typeface="Calibri" panose="020F0502020204030204"/>
              <a:cs typeface="Calibri" panose="020F0502020204030204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387" y="844227"/>
            <a:ext cx="6250081" cy="4491672"/>
          </a:xfrm>
          <a:prstGeom prst="rect">
            <a:avLst/>
          </a:prstGeom>
        </p:spPr>
      </p:pic>
      <p:sp>
        <p:nvSpPr>
          <p:cNvPr id="8" name="Номер слайда 3"/>
          <p:cNvSpPr txBox="1"/>
          <p:nvPr/>
        </p:nvSpPr>
        <p:spPr>
          <a:xfrm>
            <a:off x="11369309" y="6428740"/>
            <a:ext cx="543155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965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sym typeface="Calibri" panose="020F0502020204030204"/>
              </a:rPr>
              <a:t>21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Прямая соединительная линия 20"/>
          <p:cNvCxnSpPr/>
          <p:nvPr/>
        </p:nvCxnSpPr>
        <p:spPr>
          <a:xfrm flipH="1">
            <a:off x="417278" y="722427"/>
            <a:ext cx="8932680" cy="1080"/>
          </a:xfrm>
          <a:prstGeom prst="straightConnector1">
            <a:avLst/>
          </a:prstGeom>
          <a:ln w="73025">
            <a:solidFill>
              <a:srgbClr val="4BACC6"/>
            </a:solidFill>
            <a:round/>
          </a:ln>
        </p:spPr>
      </p:cxnSp>
      <p:graphicFrame>
        <p:nvGraphicFramePr>
          <p:cNvPr id="49" name="Таблица 2"/>
          <p:cNvGraphicFramePr/>
          <p:nvPr>
            <p:extLst>
              <p:ext uri="{D42A27DB-BD31-4B8C-83A1-F6EECF244321}">
                <p14:modId xmlns:p14="http://schemas.microsoft.com/office/powerpoint/2010/main" val="3244031930"/>
              </p:ext>
            </p:extLst>
          </p:nvPr>
        </p:nvGraphicFramePr>
        <p:xfrm>
          <a:off x="-500097" y="4041183"/>
          <a:ext cx="11735280" cy="662040"/>
        </p:xfrm>
        <a:graphic>
          <a:graphicData uri="http://schemas.openxmlformats.org/drawingml/2006/table">
            <a:tbl>
              <a:tblPr/>
              <a:tblGrid>
                <a:gridCol w="11458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24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648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strike="noStrike" spc="-1" dirty="0">
                        <a:solidFill>
                          <a:srgbClr val="000000"/>
                        </a:solidFill>
                        <a:latin typeface="Cambria" panose="02040503050406030204"/>
                        <a:ea typeface="Cambria" panose="02040503050406030204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648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PlaceHolder 1"/>
          <p:cNvSpPr>
            <a:spLocks noGrp="1"/>
          </p:cNvSpPr>
          <p:nvPr>
            <p:ph type="sldNum" idx="7"/>
          </p:nvPr>
        </p:nvSpPr>
        <p:spPr>
          <a:xfrm>
            <a:off x="9108360" y="6345000"/>
            <a:ext cx="2802960" cy="27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800" b="0" strike="noStrike" spc="-1">
                <a:solidFill>
                  <a:srgbClr val="8B8B8B"/>
                </a:solidFill>
                <a:latin typeface="Calibri" panose="020F0502020204030204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EE591A7-BE8F-47F6-872A-CEB45ED3A72E}" type="slidenum">
              <a:rPr lang="ru-RU" sz="1800" b="0" strike="noStrike" spc="-1">
                <a:solidFill>
                  <a:srgbClr val="8B8B8B"/>
                </a:solidFill>
                <a:latin typeface="Calibri" panose="020F0502020204030204"/>
              </a:rPr>
              <a:t>3</a:t>
            </a:fld>
            <a:endParaRPr lang="ru-RU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1" name="Shape 273"/>
          <p:cNvSpPr/>
          <p:nvPr/>
        </p:nvSpPr>
        <p:spPr>
          <a:xfrm>
            <a:off x="280680" y="-80432"/>
            <a:ext cx="12328200" cy="94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strike="noStrike" spc="-32" dirty="0">
                <a:solidFill>
                  <a:srgbClr val="004680"/>
                </a:solidFill>
                <a:latin typeface="Cambria Math" panose="02040503050406030204"/>
                <a:ea typeface="DejaVu Sans" panose="020B0603030804020204"/>
              </a:rPr>
              <a:t>СЕРВИС для МСП – Получи помещение/здание  за 1 рубль</a:t>
            </a:r>
            <a:endParaRPr lang="ru-RU" sz="2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graphicFrame>
        <p:nvGraphicFramePr>
          <p:cNvPr id="53" name="Таблица 7"/>
          <p:cNvGraphicFramePr/>
          <p:nvPr>
            <p:extLst>
              <p:ext uri="{D42A27DB-BD31-4B8C-83A1-F6EECF244321}">
                <p14:modId xmlns:p14="http://schemas.microsoft.com/office/powerpoint/2010/main" val="907891616"/>
              </p:ext>
            </p:extLst>
          </p:nvPr>
        </p:nvGraphicFramePr>
        <p:xfrm>
          <a:off x="587095" y="1510214"/>
          <a:ext cx="5694435" cy="4301760"/>
        </p:xfrm>
        <a:graphic>
          <a:graphicData uri="http://schemas.openxmlformats.org/drawingml/2006/table">
            <a:tbl>
              <a:tblPr/>
              <a:tblGrid>
                <a:gridCol w="6728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7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2095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№</a:t>
                      </a:r>
                      <a:endParaRPr lang="ru-RU" sz="16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ОМС</a:t>
                      </a:r>
                      <a:endParaRPr lang="ru-RU" sz="16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Размещено объектов для МСП</a:t>
                      </a:r>
                      <a:endParaRPr lang="ru-RU" sz="16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1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Богородский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44 (1)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2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Люберцы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31 (6)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3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Пушкинский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26 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4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Коломна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23 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5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Серпухов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17 (1)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6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Воскресенск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14 </a:t>
                      </a: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205"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Шатура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14 (4)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Домодедово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13 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algn="ctr"/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Сергиево-Посадский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11 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Балашиха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10 (1)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54" name="Таблица 9"/>
          <p:cNvGraphicFramePr/>
          <p:nvPr>
            <p:extLst>
              <p:ext uri="{D42A27DB-BD31-4B8C-83A1-F6EECF244321}">
                <p14:modId xmlns:p14="http://schemas.microsoft.com/office/powerpoint/2010/main" val="1357712274"/>
              </p:ext>
            </p:extLst>
          </p:nvPr>
        </p:nvGraphicFramePr>
        <p:xfrm>
          <a:off x="6813468" y="1077046"/>
          <a:ext cx="5097851" cy="4714963"/>
        </p:xfrm>
        <a:graphic>
          <a:graphicData uri="http://schemas.openxmlformats.org/drawingml/2006/table">
            <a:tbl>
              <a:tblPr/>
              <a:tblGrid>
                <a:gridCol w="797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0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0222">
                  <a:extLst>
                    <a:ext uri="{9D8B030D-6E8A-4147-A177-3AD203B41FA5}">
                      <a16:colId xmlns:a16="http://schemas.microsoft.com/office/drawing/2014/main" val="1591081879"/>
                    </a:ext>
                  </a:extLst>
                </a:gridCol>
              </a:tblGrid>
              <a:tr h="500065">
                <a:tc gridSpan="3"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НЕТ объектов для МСП на </a:t>
                      </a:r>
                      <a:r>
                        <a:rPr lang="ru-RU" sz="1800" b="1" strike="noStrike" kern="1200" spc="-1" dirty="0" err="1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Инвесткарте</a:t>
                      </a:r>
                      <a:endParaRPr lang="ru-RU" sz="1800" b="1" strike="noStrike" kern="1200" spc="-1" dirty="0">
                        <a:solidFill>
                          <a:srgbClr val="000000"/>
                        </a:solidFill>
                        <a:latin typeface="Cambria" panose="02040503050406030204"/>
                        <a:cs typeface="+mn-cs"/>
                      </a:endParaRPr>
                    </a:p>
                  </a:txBody>
                  <a:tcPr anchor="ctr">
                    <a:lnL w="9360">
                      <a:noFill/>
                      <a:prstDash val="solid"/>
                    </a:lnL>
                    <a:lnR w="9360">
                      <a:noFill/>
                      <a:prstDash val="solid"/>
                    </a:lnR>
                    <a:lnT w="9360">
                      <a:noFill/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endParaRPr lang="ru-RU" sz="1800" b="1" strike="noStrike" kern="1200" spc="-1" dirty="0">
                        <a:solidFill>
                          <a:srgbClr val="000000"/>
                        </a:solidFill>
                        <a:latin typeface="Cambria" panose="02040503050406030204"/>
                        <a:cs typeface="+mn-cs"/>
                      </a:endParaRPr>
                    </a:p>
                  </a:txBody>
                  <a:tcPr anchor="ctr">
                    <a:lnL w="9360">
                      <a:noFill/>
                      <a:prstDash val="solid"/>
                    </a:lnL>
                    <a:lnR w="9360">
                      <a:noFill/>
                      <a:prstDash val="solid"/>
                    </a:lnR>
                    <a:lnT w="9360">
                      <a:noFill/>
                      <a:prstDash val="soli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459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spc="-1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№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ОМС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600" b="1" strike="noStrike" kern="1200" spc="-1" dirty="0">
                          <a:solidFill>
                            <a:srgbClr val="333F4F"/>
                          </a:solidFill>
                          <a:latin typeface="Cambria" panose="02040503050406030204"/>
                          <a:cs typeface="+mn-cs"/>
                        </a:rPr>
                        <a:t>Размещено объектов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Долгопрудный 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2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Дубна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034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3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 err="1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Котельники</a:t>
                      </a: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 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205540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Краснознаменск 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195781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Лосино-Петровский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6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 err="1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Лотошино</a:t>
                      </a:r>
                      <a:endParaRPr lang="ru-RU" sz="1800" b="0" strike="noStrike" kern="1200" spc="-1" dirty="0">
                        <a:solidFill>
                          <a:srgbClr val="000000"/>
                        </a:solidFill>
                        <a:latin typeface="Cambria" panose="02040503050406030204"/>
                        <a:cs typeface="+mn-cs"/>
                      </a:endParaRP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Можайский 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Серебряные Пруды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9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Талдом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045"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10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Черноголовка 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>
                      <a:solidFill>
                        <a:srgbClr val="000000"/>
                      </a:solidFill>
                      <a:prstDash val="soli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0805" algn="ctr" defTabSz="914400" rtl="0" eaLnBrk="1" latinLnBrk="0" hangingPunct="1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0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cs typeface="+mn-cs"/>
                        </a:rPr>
                        <a:t>0</a:t>
                      </a:r>
                    </a:p>
                  </a:txBody>
                  <a:tcPr marL="9360" marR="9360" anchor="b">
                    <a:lnL w="12240">
                      <a:solidFill>
                        <a:srgbClr val="000000"/>
                      </a:solidFill>
                      <a:prstDash val="solid"/>
                    </a:lnL>
                    <a:lnR w="12240">
                      <a:solidFill>
                        <a:srgbClr val="000000"/>
                      </a:solidFill>
                      <a:prstDash val="soli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3AFEF632-9415-9677-9542-FBFF0E6F6F9E}"/>
              </a:ext>
            </a:extLst>
          </p:cNvPr>
          <p:cNvSpPr txBox="1"/>
          <p:nvPr/>
        </p:nvSpPr>
        <p:spPr>
          <a:xfrm>
            <a:off x="587095" y="6054792"/>
            <a:ext cx="10096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tabLst/>
            </a:pPr>
            <a:r>
              <a:rPr lang="ru-RU" sz="2000" b="1" strike="noStrike" spc="-1" dirty="0">
                <a:solidFill>
                  <a:srgbClr val="00B050"/>
                </a:solidFill>
                <a:latin typeface="Cambria" panose="02040503050406030204"/>
                <a:ea typeface="Cambria" panose="02040503050406030204"/>
              </a:rPr>
              <a:t>Было 220 – стало 280 (+60)  </a:t>
            </a:r>
            <a:r>
              <a:rPr lang="ru-RU" sz="2000" b="1" strike="noStrike" spc="-1" dirty="0">
                <a:solidFill>
                  <a:srgbClr val="000000"/>
                </a:solidFill>
                <a:latin typeface="Cambria" panose="02040503050406030204"/>
                <a:ea typeface="Cambria" panose="02040503050406030204"/>
              </a:rPr>
              <a:t>объектов размещено на Инвестиционно</a:t>
            </a:r>
            <a:r>
              <a:rPr lang="ru-RU" sz="2000" b="1" spc="-1" dirty="0">
                <a:solidFill>
                  <a:srgbClr val="000000"/>
                </a:solidFill>
                <a:latin typeface="Cambria" panose="02040503050406030204"/>
                <a:ea typeface="Cambria" panose="02040503050406030204"/>
              </a:rPr>
              <a:t>й карте</a:t>
            </a:r>
            <a:endParaRPr lang="ru-RU" sz="2000" b="1" strike="noStrike" spc="-1" dirty="0">
              <a:solidFill>
                <a:srgbClr val="000000"/>
              </a:solidFill>
              <a:latin typeface="Cambria" panose="02040503050406030204"/>
              <a:ea typeface="Cambria" panose="02040503050406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6EE15-0DA7-2F39-4E28-B5BB20082941}"/>
              </a:ext>
            </a:extLst>
          </p:cNvPr>
          <p:cNvSpPr txBox="1"/>
          <p:nvPr/>
        </p:nvSpPr>
        <p:spPr>
          <a:xfrm>
            <a:off x="417278" y="1058691"/>
            <a:ext cx="64726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strike="noStrike" spc="-1" dirty="0">
                <a:solidFill>
                  <a:srgbClr val="000000"/>
                </a:solidFill>
                <a:latin typeface="Cambria" panose="02040503050406030204"/>
                <a:ea typeface="Cambria" panose="02040503050406030204"/>
              </a:rPr>
              <a:t>Лидеры по размещению объектов 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Прямая соединительная линия 20"/>
          <p:cNvCxnSpPr>
            <a:cxnSpLocks/>
          </p:cNvCxnSpPr>
          <p:nvPr/>
        </p:nvCxnSpPr>
        <p:spPr>
          <a:xfrm flipH="1">
            <a:off x="423877" y="628693"/>
            <a:ext cx="9921906" cy="22438"/>
          </a:xfrm>
          <a:prstGeom prst="straightConnector1">
            <a:avLst/>
          </a:prstGeom>
          <a:ln w="73025">
            <a:solidFill>
              <a:srgbClr val="4BACC6"/>
            </a:solidFill>
            <a:round/>
          </a:ln>
        </p:spPr>
      </p:cxnSp>
      <p:graphicFrame>
        <p:nvGraphicFramePr>
          <p:cNvPr id="49" name="Таблица 2"/>
          <p:cNvGraphicFramePr/>
          <p:nvPr/>
        </p:nvGraphicFramePr>
        <p:xfrm>
          <a:off x="-500097" y="4041183"/>
          <a:ext cx="11735280" cy="662040"/>
        </p:xfrm>
        <a:graphic>
          <a:graphicData uri="http://schemas.openxmlformats.org/drawingml/2006/table">
            <a:tbl>
              <a:tblPr/>
              <a:tblGrid>
                <a:gridCol w="11458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2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tabLst>
                          <a:tab pos="0" algn="l"/>
                        </a:tabLst>
                      </a:pPr>
                      <a:endParaRPr lang="ru-RU" sz="2400" b="0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648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400" b="1" strike="noStrike" spc="-1" dirty="0">
                        <a:solidFill>
                          <a:srgbClr val="000000"/>
                        </a:solidFill>
                        <a:latin typeface="Cambria" panose="02040503050406030204"/>
                        <a:ea typeface="Cambria" panose="02040503050406030204"/>
                      </a:endParaRPr>
                    </a:p>
                  </a:txBody>
                  <a:tcPr>
                    <a:lnL w="12240">
                      <a:noFill/>
                      <a:prstDash val="solid"/>
                    </a:lnL>
                    <a:lnR w="648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0" name="PlaceHolder 1"/>
          <p:cNvSpPr>
            <a:spLocks noGrp="1"/>
          </p:cNvSpPr>
          <p:nvPr>
            <p:ph type="sldNum" idx="7"/>
          </p:nvPr>
        </p:nvSpPr>
        <p:spPr>
          <a:xfrm>
            <a:off x="9108360" y="6345000"/>
            <a:ext cx="2802960" cy="2757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800" b="0" strike="noStrike" spc="-1">
                <a:solidFill>
                  <a:srgbClr val="8B8B8B"/>
                </a:solidFill>
                <a:latin typeface="Calibri" panose="020F0502020204030204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EE591A7-BE8F-47F6-872A-CEB45ED3A72E}" type="slidenum">
              <a:rPr lang="ru-RU" sz="1800" b="0" strike="noStrike" spc="-1">
                <a:solidFill>
                  <a:srgbClr val="8B8B8B"/>
                </a:solidFill>
                <a:latin typeface="Calibri" panose="020F0502020204030204"/>
              </a:rPr>
              <a:t>4</a:t>
            </a:fld>
            <a:endParaRPr lang="ru-RU" sz="1800" b="0" strike="noStrike" spc="-1">
              <a:solidFill>
                <a:srgbClr val="000000"/>
              </a:solidFill>
              <a:latin typeface="Times New Roman" panose="02020603050405020304"/>
            </a:endParaRPr>
          </a:p>
        </p:txBody>
      </p:sp>
      <p:sp>
        <p:nvSpPr>
          <p:cNvPr id="51" name="Shape 273"/>
          <p:cNvSpPr/>
          <p:nvPr/>
        </p:nvSpPr>
        <p:spPr>
          <a:xfrm>
            <a:off x="346920" y="-99859"/>
            <a:ext cx="12328200" cy="947520"/>
          </a:xfrm>
          <a:prstGeom prst="rect">
            <a:avLst/>
          </a:prstGeom>
          <a:noFill/>
          <a:ln w="127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strike="noStrike" spc="-32" dirty="0">
                <a:solidFill>
                  <a:srgbClr val="004680"/>
                </a:solidFill>
                <a:latin typeface="Cambria Math" panose="02040503050406030204"/>
                <a:ea typeface="DejaVu Sans" panose="020B0603030804020204"/>
              </a:rPr>
              <a:t>СЕРВИС для МСП – Получи помещение/здание  за 1 рубль</a:t>
            </a:r>
            <a:endParaRPr lang="ru-RU" sz="2800" b="0" strike="noStrike" spc="-1" dirty="0">
              <a:solidFill>
                <a:srgbClr val="000000"/>
              </a:solidFill>
              <a:latin typeface="Arial" panose="020B0604020202020204"/>
            </a:endParaRPr>
          </a:p>
        </p:txBody>
      </p:sp>
      <p:graphicFrame>
        <p:nvGraphicFramePr>
          <p:cNvPr id="53" name="Таблица 7"/>
          <p:cNvGraphicFramePr/>
          <p:nvPr>
            <p:extLst>
              <p:ext uri="{D42A27DB-BD31-4B8C-83A1-F6EECF244321}">
                <p14:modId xmlns:p14="http://schemas.microsoft.com/office/powerpoint/2010/main" val="940131310"/>
              </p:ext>
            </p:extLst>
          </p:nvPr>
        </p:nvGraphicFramePr>
        <p:xfrm>
          <a:off x="466307" y="1426225"/>
          <a:ext cx="5490355" cy="4803082"/>
        </p:xfrm>
        <a:graphic>
          <a:graphicData uri="http://schemas.openxmlformats.org/drawingml/2006/table">
            <a:tbl>
              <a:tblPr/>
              <a:tblGrid>
                <a:gridCol w="799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91082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20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№</a:t>
                      </a:r>
                      <a:endParaRPr lang="ru-RU" sz="20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20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ОМС</a:t>
                      </a:r>
                      <a:endParaRPr lang="ru-RU" sz="20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2000" b="1" strike="noStrike" spc="-1" dirty="0">
                          <a:solidFill>
                            <a:srgbClr val="333F4F"/>
                          </a:solidFill>
                          <a:latin typeface="Cambria" panose="02040503050406030204"/>
                          <a:ea typeface="Cambria" panose="02040503050406030204"/>
                        </a:rPr>
                        <a:t>Количество </a:t>
                      </a:r>
                      <a:endParaRPr lang="ru-RU" sz="20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1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Люберцы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6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2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</a:rPr>
                        <a:t>Шатура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4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3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Фрязино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</a:rPr>
                        <a:t>1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4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</a:rPr>
                        <a:t>Серпухов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1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5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Богородский 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1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90805" algn="ctr">
                        <a:lnSpc>
                          <a:spcPts val="1440"/>
                        </a:lnSpc>
                        <a:spcBef>
                          <a:spcPts val="575"/>
                        </a:spcBef>
                        <a:tabLst>
                          <a:tab pos="0" algn="l"/>
                        </a:tabLst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6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</a:rPr>
                        <a:t>Балашиха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222A35"/>
                          </a:solidFill>
                          <a:latin typeface="Cambria" panose="02040503050406030204"/>
                          <a:ea typeface="Cambria" panose="02040503050406030204"/>
                        </a:rPr>
                        <a:t>1</a:t>
                      </a:r>
                      <a:endParaRPr lang="ru-RU" sz="1800" b="1" strike="noStrike" spc="-1" dirty="0">
                        <a:solidFill>
                          <a:srgbClr val="000000"/>
                        </a:solidFill>
                        <a:latin typeface="Arial" panose="020B0604020202020204"/>
                      </a:endParaRP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7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Шатура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</a:t>
                      </a:r>
                    </a:p>
                  </a:txBody>
                  <a:tcPr marL="9360" marR="9360"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/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8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Реутов</a:t>
                      </a:r>
                    </a:p>
                  </a:txBody>
                  <a:tcPr marL="9360" marR="9360" anchor="ctr">
                    <a:lnL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</a:t>
                      </a:r>
                    </a:p>
                  </a:txBody>
                  <a:tcPr marL="9360" marR="9360" anchor="ctr">
                    <a:lnL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887896"/>
                  </a:ext>
                </a:extLst>
              </a:tr>
              <a:tr h="468000"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ВСЕГО:</a:t>
                      </a:r>
                    </a:p>
                  </a:txBody>
                  <a:tcPr anchor="ctr">
                    <a:lnL w="9360">
                      <a:solidFill>
                        <a:srgbClr val="022463"/>
                      </a:solidFill>
                      <a:prstDash val="solid"/>
                    </a:lnL>
                    <a:lnR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endParaRPr lang="ru-RU" sz="1800" b="1" strike="noStrike" kern="1200" spc="-1" dirty="0">
                        <a:solidFill>
                          <a:srgbClr val="000000"/>
                        </a:solidFill>
                        <a:latin typeface="Cambria" panose="02040503050406030204"/>
                        <a:ea typeface="Cambria" panose="02040503050406030204"/>
                        <a:cs typeface="+mn-cs"/>
                      </a:endParaRPr>
                    </a:p>
                  </a:txBody>
                  <a:tcPr marL="9360" marR="9360" anchor="ctr">
                    <a:lnL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</a:pPr>
                      <a:r>
                        <a:rPr lang="ru-RU" sz="1800" b="1" strike="noStrike" kern="1200" spc="-1" dirty="0">
                          <a:solidFill>
                            <a:srgbClr val="000000"/>
                          </a:solidFill>
                          <a:latin typeface="Cambria" panose="02040503050406030204"/>
                          <a:ea typeface="Cambria" panose="02040503050406030204"/>
                          <a:cs typeface="+mn-cs"/>
                        </a:rPr>
                        <a:t>16</a:t>
                      </a:r>
                    </a:p>
                  </a:txBody>
                  <a:tcPr marL="9360" marR="9360" anchor="ctr">
                    <a:lnL w="9360" cap="flat" cmpd="sng" algn="ctr">
                      <a:solidFill>
                        <a:srgbClr val="02246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60">
                      <a:solidFill>
                        <a:srgbClr val="022463"/>
                      </a:solidFill>
                      <a:prstDash val="solid"/>
                    </a:lnR>
                    <a:lnT w="9360">
                      <a:solidFill>
                        <a:srgbClr val="022463"/>
                      </a:solidFill>
                      <a:prstDash val="solid"/>
                    </a:lnT>
                    <a:lnB w="9360">
                      <a:solidFill>
                        <a:srgbClr val="022463"/>
                      </a:solidFill>
                      <a:prstDash val="soli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4744273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5BCA250-B2C0-FEA0-F3AA-B5CDA4FC5B56}"/>
              </a:ext>
            </a:extLst>
          </p:cNvPr>
          <p:cNvSpPr txBox="1"/>
          <p:nvPr/>
        </p:nvSpPr>
        <p:spPr>
          <a:xfrm>
            <a:off x="346920" y="788251"/>
            <a:ext cx="90763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tabLst/>
            </a:pPr>
            <a:r>
              <a:rPr lang="ru-RU" sz="2400" b="1" strike="noStrike" spc="-1" dirty="0">
                <a:solidFill>
                  <a:srgbClr val="00B050"/>
                </a:solidFill>
                <a:latin typeface="Cambria" panose="02040503050406030204"/>
                <a:ea typeface="Cambria" panose="02040503050406030204"/>
              </a:rPr>
              <a:t>Заключены договоры: </a:t>
            </a:r>
            <a:endParaRPr lang="ru-RU" sz="2400" b="0" strike="noStrike" spc="-1" dirty="0">
              <a:solidFill>
                <a:srgbClr val="00B050"/>
              </a:solidFill>
              <a:latin typeface="Arial" panose="020B0604020202020204"/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B9D9E9EC-62A1-D0D5-961D-D37C844D4D4A}"/>
              </a:ext>
            </a:extLst>
          </p:cNvPr>
          <p:cNvPicPr/>
          <p:nvPr/>
        </p:nvPicPr>
        <p:blipFill>
          <a:blip r:embed="rId3"/>
          <a:srcRect l="14679" t="10537" r="18585" b="3794"/>
          <a:stretch>
            <a:fillRect/>
          </a:stretch>
        </p:blipFill>
        <p:spPr>
          <a:xfrm>
            <a:off x="6374674" y="1426225"/>
            <a:ext cx="5351019" cy="402098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07647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t="7894" b="12962"/>
          <a:stretch>
            <a:fillRect/>
          </a:stretch>
        </p:blipFill>
        <p:spPr bwMode="auto">
          <a:xfrm>
            <a:off x="174421" y="857232"/>
            <a:ext cx="567425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" name="CustomShape 1"/>
          <p:cNvSpPr/>
          <p:nvPr/>
        </p:nvSpPr>
        <p:spPr>
          <a:xfrm>
            <a:off x="176760" y="79920"/>
            <a:ext cx="11628000" cy="5446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800" b="1" strike="noStrike" spc="-32" dirty="0">
                <a:solidFill>
                  <a:srgbClr val="004680"/>
                </a:solidFill>
                <a:latin typeface="Cambria Math"/>
                <a:ea typeface="Segoe UI Semilight"/>
              </a:rPr>
              <a:t>ПЕРВЫЕ РЕЗУЛЬТАТЫ —  </a:t>
            </a:r>
            <a:r>
              <a:rPr lang="ru-RU" sz="2800" b="1" spc="-32" dirty="0">
                <a:solidFill>
                  <a:srgbClr val="00B050"/>
                </a:solidFill>
                <a:latin typeface="Cambria Math"/>
                <a:ea typeface="Segoe UI Semilight"/>
              </a:rPr>
              <a:t>«</a:t>
            </a:r>
            <a:r>
              <a:rPr lang="ru-RU" sz="2800" b="1" strike="noStrike" spc="-32" dirty="0">
                <a:solidFill>
                  <a:srgbClr val="00B050"/>
                </a:solidFill>
                <a:latin typeface="Cambria Math"/>
                <a:ea typeface="Segoe UI Semilight"/>
              </a:rPr>
              <a:t>ТОША И Ко» - ФРЯЗИНО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42" name="Line 2"/>
          <p:cNvSpPr/>
          <p:nvPr/>
        </p:nvSpPr>
        <p:spPr>
          <a:xfrm flipH="1">
            <a:off x="176760" y="581040"/>
            <a:ext cx="8931240" cy="0"/>
          </a:xfrm>
          <a:prstGeom prst="line">
            <a:avLst/>
          </a:prstGeom>
          <a:ln w="73080">
            <a:solidFill>
              <a:srgbClr val="4BACC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43" name="Table 3"/>
          <p:cNvGraphicFramePr/>
          <p:nvPr>
            <p:extLst>
              <p:ext uri="{D42A27DB-BD31-4B8C-83A1-F6EECF244321}">
                <p14:modId xmlns:p14="http://schemas.microsoft.com/office/powerpoint/2010/main" val="3882183936"/>
              </p:ext>
            </p:extLst>
          </p:nvPr>
        </p:nvGraphicFramePr>
        <p:xfrm>
          <a:off x="238084" y="4357694"/>
          <a:ext cx="11358642" cy="2286000"/>
        </p:xfrm>
        <a:graphic>
          <a:graphicData uri="http://schemas.openxmlformats.org/drawingml/2006/table">
            <a:tbl>
              <a:tblPr/>
              <a:tblGrid>
                <a:gridCol w="5786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2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ЦР «</a:t>
                      </a:r>
                      <a:r>
                        <a:rPr lang="ru-RU" sz="2400" b="0" strike="noStrike" spc="-1" dirty="0" err="1">
                          <a:solidFill>
                            <a:srgbClr val="000000"/>
                          </a:solidFill>
                          <a:latin typeface="Cambria"/>
                        </a:rPr>
                        <a:t>Тоша</a:t>
                      </a: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 и Ко»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1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Центр реабилитации слуха и речи</a:t>
                      </a:r>
                      <a:endParaRPr lang="ru-RU" sz="2400" b="1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noFill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Н</a:t>
                      </a: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алоги – 11 млн. руб. в год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П</a:t>
                      </a: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лощадь – 1 500 кв. м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К</a:t>
                      </a: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омпания зарегистрирована в 2016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Начало ремонта – </a:t>
                      </a: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сентябрь </a:t>
                      </a: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2023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Инвестиции -</a:t>
                      </a:r>
                      <a:r>
                        <a:rPr lang="x-none" sz="2400" b="1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 60 млн.руб. 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Старт работы – 1 кв. 2025</a:t>
                      </a:r>
                      <a:endParaRPr lang="ru-RU" sz="24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Будет создано </a:t>
                      </a:r>
                      <a:r>
                        <a:rPr lang="x-none" sz="2400" b="1" strike="noStrike" spc="-1">
                          <a:solidFill>
                            <a:srgbClr val="00B050"/>
                          </a:solidFill>
                          <a:latin typeface="Cambria"/>
                        </a:rPr>
                        <a:t> 20 РМ 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noFill/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2400" b="0" strike="noStrike" spc="-1" dirty="0">
                          <a:solidFill>
                            <a:srgbClr val="000000"/>
                          </a:solidFill>
                          <a:latin typeface="Cambria"/>
                        </a:rPr>
                        <a:t>С</a:t>
                      </a:r>
                      <a:r>
                        <a:rPr lang="x-none" sz="2400" b="0" strike="noStrike" spc="-1">
                          <a:solidFill>
                            <a:srgbClr val="000000"/>
                          </a:solidFill>
                          <a:latin typeface="Cambria"/>
                        </a:rPr>
                        <a:t>рок аренды 15 лет</a:t>
                      </a:r>
                      <a:endParaRPr lang="ru-RU" sz="24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noFill/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4" name="CustomShape 4"/>
          <p:cNvSpPr/>
          <p:nvPr/>
        </p:nvSpPr>
        <p:spPr>
          <a:xfrm>
            <a:off x="9017640" y="6473160"/>
            <a:ext cx="2803680" cy="27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8D5CBBCA-C622-4CD4-BB5D-466ED77CA166}" type="slidenum">
              <a:rPr lang="ru-RU" sz="18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5</a:t>
            </a:fld>
            <a:endParaRPr lang="ru-RU" sz="1800" b="0" strike="noStrike" spc="-1">
              <a:latin typeface="Arial"/>
            </a:endParaRPr>
          </a:p>
        </p:txBody>
      </p:sp>
      <p:pic>
        <p:nvPicPr>
          <p:cNvPr id="45" name="Рисунок 44"/>
          <p:cNvPicPr/>
          <p:nvPr/>
        </p:nvPicPr>
        <p:blipFill>
          <a:blip r:embed="rId3"/>
          <a:stretch/>
        </p:blipFill>
        <p:spPr>
          <a:xfrm>
            <a:off x="6115726" y="801720"/>
            <a:ext cx="5481000" cy="3446280"/>
          </a:xfrm>
          <a:prstGeom prst="rect">
            <a:avLst/>
          </a:prstGeom>
          <a:ln>
            <a:noFill/>
          </a:ln>
        </p:spPr>
      </p:pic>
      <p:grpSp>
        <p:nvGrpSpPr>
          <p:cNvPr id="46" name="Group 5"/>
          <p:cNvGrpSpPr/>
          <p:nvPr/>
        </p:nvGrpSpPr>
        <p:grpSpPr>
          <a:xfrm>
            <a:off x="6703920" y="750960"/>
            <a:ext cx="3940200" cy="518400"/>
            <a:chOff x="6703920" y="750960"/>
            <a:chExt cx="3940200" cy="518400"/>
          </a:xfrm>
        </p:grpSpPr>
        <p:sp>
          <p:nvSpPr>
            <p:cNvPr id="47" name="CustomShape 6"/>
            <p:cNvSpPr/>
            <p:nvPr/>
          </p:nvSpPr>
          <p:spPr>
            <a:xfrm>
              <a:off x="6703920" y="750960"/>
              <a:ext cx="3940200" cy="467640"/>
            </a:xfrm>
            <a:prstGeom prst="roundRect">
              <a:avLst>
                <a:gd name="adj" fmla="val 16667"/>
              </a:avLst>
            </a:prstGeom>
            <a:solidFill>
              <a:srgbClr val="357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48" name="CustomShape 7"/>
            <p:cNvSpPr/>
            <p:nvPr/>
          </p:nvSpPr>
          <p:spPr>
            <a:xfrm>
              <a:off x="8134560" y="813960"/>
              <a:ext cx="1675440" cy="455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1" strike="noStrike" spc="-1" dirty="0">
                  <a:solidFill>
                    <a:srgbClr val="FFFFFF"/>
                  </a:solidFill>
                  <a:latin typeface="Cambria"/>
                  <a:ea typeface="Cambria"/>
                </a:rPr>
                <a:t>СТАНЕТ</a:t>
              </a:r>
              <a:endParaRPr lang="ru-RU" sz="2400" b="0" strike="noStrike" spc="-1" dirty="0">
                <a:latin typeface="Arial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-10000" r="1538"/>
          <a:stretch>
            <a:fillRect/>
          </a:stretch>
        </p:blipFill>
        <p:spPr bwMode="auto">
          <a:xfrm>
            <a:off x="166646" y="2643182"/>
            <a:ext cx="1143008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-10526" r="6925"/>
          <a:stretch>
            <a:fillRect/>
          </a:stretch>
        </p:blipFill>
        <p:spPr bwMode="auto">
          <a:xfrm>
            <a:off x="1381091" y="2643182"/>
            <a:ext cx="1047757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0" name="Group 8"/>
          <p:cNvGrpSpPr/>
          <p:nvPr/>
        </p:nvGrpSpPr>
        <p:grpSpPr>
          <a:xfrm>
            <a:off x="1014840" y="721080"/>
            <a:ext cx="3940200" cy="520200"/>
            <a:chOff x="1014840" y="721080"/>
            <a:chExt cx="3940200" cy="520200"/>
          </a:xfrm>
        </p:grpSpPr>
        <p:sp>
          <p:nvSpPr>
            <p:cNvPr id="51" name="CustomShape 9"/>
            <p:cNvSpPr/>
            <p:nvPr/>
          </p:nvSpPr>
          <p:spPr>
            <a:xfrm>
              <a:off x="1014840" y="721080"/>
              <a:ext cx="3940200" cy="481320"/>
            </a:xfrm>
            <a:prstGeom prst="roundRect">
              <a:avLst>
                <a:gd name="adj" fmla="val 16667"/>
              </a:avLst>
            </a:prstGeom>
            <a:solidFill>
              <a:srgbClr val="357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52" name="CustomShape 10"/>
            <p:cNvSpPr/>
            <p:nvPr/>
          </p:nvSpPr>
          <p:spPr>
            <a:xfrm>
              <a:off x="2445480" y="785880"/>
              <a:ext cx="1675440" cy="455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FFFF"/>
                  </a:solidFill>
                  <a:latin typeface="Cambria"/>
                  <a:ea typeface="Cambria"/>
                </a:rPr>
                <a:t>БЫЛО</a:t>
              </a:r>
              <a:endParaRPr lang="ru-RU" sz="2400" b="0" strike="noStrike" spc="-1">
                <a:latin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73">
            <a:extLst>
              <a:ext uri="{FF2B5EF4-FFF2-40B4-BE49-F238E27FC236}">
                <a16:creationId xmlns:a16="http://schemas.microsoft.com/office/drawing/2014/main" id="{5C5067D7-12A1-C84E-9536-64CA45D0B8CE}"/>
              </a:ext>
            </a:extLst>
          </p:cNvPr>
          <p:cNvSpPr/>
          <p:nvPr/>
        </p:nvSpPr>
        <p:spPr>
          <a:xfrm>
            <a:off x="176914" y="79945"/>
            <a:ext cx="11628398" cy="5450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/>
                <a:ea typeface="Segoe UI Semilight"/>
                <a:cs typeface="Segoe UI Semilight"/>
                <a:sym typeface="Segoe UI Semiligh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spc="-30" noProof="0" dirty="0">
                <a:solidFill>
                  <a:srgbClr val="004680"/>
                </a:solidFill>
                <a:latin typeface="Cambria Math"/>
              </a:rPr>
              <a:t>ПЕРВЫЕ РЕЗУЛЬТАТЫ – </a:t>
            </a:r>
            <a:r>
              <a:rPr lang="ru-RU" sz="2800" b="1" kern="0" spc="-30" dirty="0">
                <a:solidFill>
                  <a:srgbClr val="00B050"/>
                </a:solidFill>
                <a:latin typeface="Cambria Math"/>
              </a:rPr>
              <a:t>ООО «МГЦ-ИСТ» – БОГОРОДСКИЙ 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E9F7A025-A9F6-4934-B9B4-12B41AC1A017}"/>
              </a:ext>
            </a:extLst>
          </p:cNvPr>
          <p:cNvCxnSpPr>
            <a:cxnSpLocks/>
          </p:cNvCxnSpPr>
          <p:nvPr/>
        </p:nvCxnSpPr>
        <p:spPr>
          <a:xfrm flipH="1">
            <a:off x="176914" y="581248"/>
            <a:ext cx="8931391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graphicFrame>
        <p:nvGraphicFramePr>
          <p:cNvPr id="11" name="Таблица 11">
            <a:extLst>
              <a:ext uri="{FF2B5EF4-FFF2-40B4-BE49-F238E27FC236}">
                <a16:creationId xmlns:a16="http://schemas.microsoft.com/office/drawing/2014/main" id="{9E5C874D-5423-E37F-175D-8F29D043AF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3085442"/>
              </p:ext>
            </p:extLst>
          </p:nvPr>
        </p:nvGraphicFramePr>
        <p:xfrm>
          <a:off x="430193" y="4341073"/>
          <a:ext cx="10726552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3276">
                  <a:extLst>
                    <a:ext uri="{9D8B030D-6E8A-4147-A177-3AD203B41FA5}">
                      <a16:colId xmlns:a16="http://schemas.microsoft.com/office/drawing/2014/main" val="1692344387"/>
                    </a:ext>
                  </a:extLst>
                </a:gridCol>
                <a:gridCol w="5363276">
                  <a:extLst>
                    <a:ext uri="{9D8B030D-6E8A-4147-A177-3AD203B41FA5}">
                      <a16:colId xmlns:a16="http://schemas.microsoft.com/office/drawing/2014/main" val="3708334862"/>
                    </a:ext>
                  </a:extLst>
                </a:gridCol>
              </a:tblGrid>
              <a:tr h="425348"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ООО</a:t>
                      </a:r>
                      <a:r>
                        <a:rPr lang="ru-RU" sz="24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«МГЦ-ИСТ» центр гальваники</a:t>
                      </a:r>
                      <a:endParaRPr lang="ru-DM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Производственная деятельность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8661366"/>
                  </a:ext>
                </a:extLst>
              </a:tr>
              <a:tr h="425348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Н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алоги –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3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млн. руб. в год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П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лощадь –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730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кв. 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8810755"/>
                  </a:ext>
                </a:extLst>
              </a:tr>
              <a:tr h="425348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К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омпания зарегистрирована в 20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17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Начало ремонта –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сентябрь 2023 </a:t>
                      </a:r>
                      <a:endParaRPr lang="ru-DM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6927064"/>
                  </a:ext>
                </a:extLst>
              </a:tr>
              <a:tr h="425348">
                <a:tc>
                  <a:txBody>
                    <a:bodyPr/>
                    <a:lstStyle/>
                    <a:p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Инвестиции - </a:t>
                      </a:r>
                      <a:r>
                        <a:rPr lang="ru-RU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15</a:t>
                      </a:r>
                      <a:r>
                        <a:rPr lang="ru-DM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млн.руб.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Старт работы – 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июль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2024 </a:t>
                      </a:r>
                      <a:endParaRPr lang="ru-DM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3208215"/>
                  </a:ext>
                </a:extLst>
              </a:tr>
              <a:tr h="425348">
                <a:tc>
                  <a:txBody>
                    <a:bodyPr/>
                    <a:lstStyle/>
                    <a:p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Будет создано </a:t>
                      </a:r>
                      <a:r>
                        <a:rPr lang="ru-RU" sz="2400" b="1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25</a:t>
                      </a:r>
                      <a:r>
                        <a:rPr lang="ru-DM" sz="2400" b="1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a:t> РМ 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С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рок аренды 1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5</a:t>
                      </a:r>
                      <a:r>
                        <a:rPr lang="ru-DM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лет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526426"/>
                  </a:ext>
                </a:extLst>
              </a:tr>
            </a:tbl>
          </a:graphicData>
        </a:graphic>
      </p:graphicFrame>
      <p:sp>
        <p:nvSpPr>
          <p:cNvPr id="2" name="Номер слайда 3">
            <a:extLst>
              <a:ext uri="{FF2B5EF4-FFF2-40B4-BE49-F238E27FC236}">
                <a16:creationId xmlns:a16="http://schemas.microsoft.com/office/drawing/2014/main" id="{3E78E9E6-7A28-B50D-5BB1-BBDE67EAF963}"/>
              </a:ext>
            </a:extLst>
          </p:cNvPr>
          <p:cNvSpPr txBox="1">
            <a:spLocks/>
          </p:cNvSpPr>
          <p:nvPr/>
        </p:nvSpPr>
        <p:spPr>
          <a:xfrm>
            <a:off x="9017655" y="6473190"/>
            <a:ext cx="2804160" cy="276999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defPPr>
              <a:defRPr lang="x-none"/>
            </a:defPPr>
            <a:lvl1pPr marL="0" algn="r" defTabSz="914315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58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15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72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30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88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45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04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60" algn="l" defTabSz="91431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hangingPunct="0">
              <a:defRPr/>
            </a:pPr>
            <a:fld id="{B6F15528-21DE-4FAA-801E-634DDDAF4B2B}" type="slidenum">
              <a:rPr lang="ru-RU" sz="1800" kern="0" smtClean="0">
                <a:solidFill>
                  <a:prstClr val="black">
                    <a:tint val="75000"/>
                  </a:prstClr>
                </a:solidFill>
                <a:latin typeface="Calibri"/>
                <a:sym typeface="Calibri"/>
              </a:rPr>
              <a:pPr defTabSz="914400" hangingPunct="0">
                <a:defRPr/>
              </a:pPr>
              <a:t>6</a:t>
            </a:fld>
            <a:endParaRPr lang="ru-RU" sz="1800" kern="0" dirty="0">
              <a:solidFill>
                <a:prstClr val="black">
                  <a:tint val="75000"/>
                </a:prstClr>
              </a:solidFill>
              <a:latin typeface="Calibri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51" y="703386"/>
            <a:ext cx="2854569" cy="35938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66" y="703386"/>
            <a:ext cx="2601455" cy="3593898"/>
          </a:xfrm>
          <a:prstGeom prst="rect">
            <a:avLst/>
          </a:prstGeom>
        </p:spPr>
      </p:pic>
      <p:sp>
        <p:nvSpPr>
          <p:cNvPr id="27" name="Прямоугольник: скругленные углы 18">
            <a:hlinkClick r:id="rId4"/>
            <a:extLst>
              <a:ext uri="{FF2B5EF4-FFF2-40B4-BE49-F238E27FC236}">
                <a16:creationId xmlns:a16="http://schemas.microsoft.com/office/drawing/2014/main" id="{5C572AEF-A420-6302-4F5B-71C43DACC2BA}"/>
              </a:ext>
            </a:extLst>
          </p:cNvPr>
          <p:cNvSpPr/>
          <p:nvPr/>
        </p:nvSpPr>
        <p:spPr>
          <a:xfrm>
            <a:off x="878780" y="696170"/>
            <a:ext cx="3940685" cy="481818"/>
          </a:xfrm>
          <a:prstGeom prst="roundRect">
            <a:avLst/>
          </a:prstGeom>
          <a:solidFill>
            <a:srgbClr val="357B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hlinkClick r:id="rId5"/>
            <a:extLst>
              <a:ext uri="{FF2B5EF4-FFF2-40B4-BE49-F238E27FC236}">
                <a16:creationId xmlns:a16="http://schemas.microsoft.com/office/drawing/2014/main" id="{2E2CC701-5517-4359-5B50-CD7AA61DB286}"/>
              </a:ext>
            </a:extLst>
          </p:cNvPr>
          <p:cNvSpPr txBox="1"/>
          <p:nvPr/>
        </p:nvSpPr>
        <p:spPr>
          <a:xfrm>
            <a:off x="2137661" y="696169"/>
            <a:ext cx="16652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Rubik" pitchFamily="2" charset="-79"/>
              </a:rPr>
              <a:t>БЫЛО</a:t>
            </a:r>
            <a:endParaRPr lang="ru-RU" sz="2400" dirty="0">
              <a:solidFill>
                <a:schemeClr val="bg1"/>
              </a:solidFill>
              <a:latin typeface="Cambria" panose="02040503050406030204" pitchFamily="18" charset="0"/>
              <a:cs typeface="Rubik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838BF-07F8-6A95-C042-7EB738192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345" y="703384"/>
            <a:ext cx="5692923" cy="3593899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00C602F-482D-147B-2105-1B30E0E05629}"/>
              </a:ext>
            </a:extLst>
          </p:cNvPr>
          <p:cNvGrpSpPr/>
          <p:nvPr/>
        </p:nvGrpSpPr>
        <p:grpSpPr>
          <a:xfrm>
            <a:off x="6589300" y="696169"/>
            <a:ext cx="3940685" cy="482697"/>
            <a:chOff x="3636474" y="5337754"/>
            <a:chExt cx="5851299" cy="1063116"/>
          </a:xfrm>
        </p:grpSpPr>
        <p:sp>
          <p:nvSpPr>
            <p:cNvPr id="8" name="Прямоугольник: скругленные углы 21">
              <a:hlinkClick r:id="rId4"/>
              <a:extLst>
                <a:ext uri="{FF2B5EF4-FFF2-40B4-BE49-F238E27FC236}">
                  <a16:creationId xmlns:a16="http://schemas.microsoft.com/office/drawing/2014/main" id="{77BDFF7C-E0AA-3B85-A92D-839FC89B81D6}"/>
                </a:ext>
              </a:extLst>
            </p:cNvPr>
            <p:cNvSpPr/>
            <p:nvPr/>
          </p:nvSpPr>
          <p:spPr>
            <a:xfrm>
              <a:off x="3636474" y="5337754"/>
              <a:ext cx="5851299" cy="1030954"/>
            </a:xfrm>
            <a:prstGeom prst="roundRect">
              <a:avLst/>
            </a:prstGeom>
            <a:solidFill>
              <a:srgbClr val="357B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>
              <a:hlinkClick r:id="rId5"/>
              <a:extLst>
                <a:ext uri="{FF2B5EF4-FFF2-40B4-BE49-F238E27FC236}">
                  <a16:creationId xmlns:a16="http://schemas.microsoft.com/office/drawing/2014/main" id="{758B61B2-5A19-1A1A-8F5C-A67BCC260AD7}"/>
                </a:ext>
              </a:extLst>
            </p:cNvPr>
            <p:cNvSpPr txBox="1"/>
            <p:nvPr/>
          </p:nvSpPr>
          <p:spPr>
            <a:xfrm>
              <a:off x="5760533" y="5476512"/>
              <a:ext cx="2488475" cy="9243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4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Rubik" pitchFamily="2" charset="-79"/>
                </a:rPr>
                <a:t>СТАНЕТ</a:t>
              </a:r>
              <a:endParaRPr lang="ru-RU" sz="2400" dirty="0">
                <a:solidFill>
                  <a:schemeClr val="bg1"/>
                </a:solidFill>
                <a:latin typeface="Cambria" panose="02040503050406030204" pitchFamily="18" charset="0"/>
                <a:cs typeface="Rubik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606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98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1470025" y="3496446"/>
            <a:ext cx="9251949" cy="204331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Новый сервис для бизнеса:</a:t>
            </a: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  <a:t>Открой бизнес  на 1-2 этажах МКД</a:t>
            </a: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br>
              <a:rPr kumimoji="1" lang="ru-RU" altLang="ru-RU" sz="4500" dirty="0">
                <a:solidFill>
                  <a:schemeClr val="bg1"/>
                </a:solidFill>
                <a:latin typeface="+mn-lt"/>
                <a:ea typeface="Cambria" panose="02040503050406030204" pitchFamily="18" charset="0"/>
                <a:cs typeface="Times New Roman" panose="02020603050405020304" pitchFamily="18" charset="0"/>
              </a:rPr>
            </a:br>
            <a:endParaRPr kumimoji="1" lang="ru-RU" altLang="ru-RU" sz="4500" dirty="0">
              <a:solidFill>
                <a:schemeClr val="bg1"/>
              </a:solidFill>
              <a:latin typeface="+mn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2222" y="4518101"/>
            <a:ext cx="9975012" cy="516810"/>
          </a:xfrm>
          <a:prstGeom prst="rect">
            <a:avLst/>
          </a:prstGeom>
        </p:spPr>
        <p:txBody>
          <a:bodyPr wrap="square" lIns="98733" tIns="49366" rIns="98733" bIns="49366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65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  <a:sym typeface="Calibri" panose="020F0502020204030204"/>
            </a:endParaRPr>
          </a:p>
        </p:txBody>
      </p:sp>
      <p:pic>
        <p:nvPicPr>
          <p:cNvPr id="6" name="Picture 119" descr="MIIMO_Logo_monochrome_white_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" y="5147327"/>
            <a:ext cx="1542777" cy="140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48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9108305" y="6428740"/>
            <a:ext cx="2804160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8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163441" y="1099622"/>
            <a:ext cx="11865117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sp>
        <p:nvSpPr>
          <p:cNvPr id="7" name="Shape 273"/>
          <p:cNvSpPr/>
          <p:nvPr/>
        </p:nvSpPr>
        <p:spPr>
          <a:xfrm>
            <a:off x="163441" y="107053"/>
            <a:ext cx="12329411" cy="9484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НОВЫЙ СЕРВИС для МСП –  Открой бизнес на 1-2 этажах МКД</a:t>
            </a:r>
          </a:p>
        </p:txBody>
      </p:sp>
      <p:graphicFrame>
        <p:nvGraphicFramePr>
          <p:cNvPr id="6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99622"/>
              </p:ext>
            </p:extLst>
          </p:nvPr>
        </p:nvGraphicFramePr>
        <p:xfrm>
          <a:off x="471927" y="3429000"/>
          <a:ext cx="9860794" cy="1682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607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2400" b="1" kern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ПОТРЕБНОСТЬ БИЗНЕСА  -  ЗАЯВКИ на подбор недвижимости </a:t>
                      </a:r>
                    </a:p>
                    <a:p>
                      <a:pPr marL="0" algn="just" defTabSz="914400" rtl="0" eaLnBrk="1" latinLnBrk="0" hangingPunct="1"/>
                      <a:r>
                        <a:rPr lang="ru-RU" sz="2400" b="0" i="1" kern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(35% от общего числа обращений в «ЦУР – Бизнес»)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519">
                <a:tc>
                  <a:txBody>
                    <a:bodyPr/>
                    <a:lstStyle/>
                    <a:p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2022 – 344</a:t>
                      </a:r>
                    </a:p>
                    <a:p>
                      <a:r>
                        <a:rPr lang="ru-RU" sz="2400" b="1" kern="12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2023 – 195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015502"/>
              </p:ext>
            </p:extLst>
          </p:nvPr>
        </p:nvGraphicFramePr>
        <p:xfrm>
          <a:off x="434929" y="1534440"/>
          <a:ext cx="11322139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79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383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Введено МКД, тыс.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кв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в т.ч. Нежилые помещения для бизнеса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2022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r>
                        <a:rPr lang="ru-RU" sz="240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639,4</a:t>
                      </a:r>
                      <a:endParaRPr lang="ru-RU" sz="24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111,1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2023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1 934,1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34,7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Прямая соединительная линия 39"/>
          <p:cNvCxnSpPr/>
          <p:nvPr/>
        </p:nvCxnSpPr>
        <p:spPr>
          <a:xfrm flipH="1">
            <a:off x="216645" y="754842"/>
            <a:ext cx="11865117" cy="0"/>
          </a:xfrm>
          <a:prstGeom prst="line">
            <a:avLst/>
          </a:prstGeom>
          <a:noFill/>
          <a:ln w="73025" cap="flat" cmpd="sng" algn="ctr">
            <a:gradFill flip="none" rotWithShape="1">
              <a:gsLst>
                <a:gs pos="0">
                  <a:srgbClr val="002060"/>
                </a:gs>
                <a:gs pos="73000">
                  <a:srgbClr val="4BACC6"/>
                </a:gs>
                <a:gs pos="100000">
                  <a:srgbClr val="4BACC6">
                    <a:lumMod val="60000"/>
                    <a:lumOff val="40000"/>
                  </a:srgbClr>
                </a:gs>
              </a:gsLst>
              <a:lin ang="10800000" scaled="1"/>
              <a:tileRect/>
            </a:gradFill>
            <a:prstDash val="solid"/>
          </a:ln>
          <a:effectLst/>
        </p:spPr>
      </p:cxnSp>
      <p:graphicFrame>
        <p:nvGraphicFramePr>
          <p:cNvPr id="41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934636"/>
              </p:ext>
            </p:extLst>
          </p:nvPr>
        </p:nvGraphicFramePr>
        <p:xfrm>
          <a:off x="361131" y="2086469"/>
          <a:ext cx="8072749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727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6821">
                <a:tc>
                  <a:txBody>
                    <a:bodyPr/>
                    <a:lstStyle/>
                    <a:p>
                      <a:pPr algn="just"/>
                      <a:r>
                        <a:rPr lang="ru-RU" sz="2400" b="1" kern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ЧТО ПОЛУЧАЕМ: </a:t>
                      </a:r>
                      <a:endParaRPr lang="x-none" sz="2400" b="1" kern="1200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077">
                <a:tc>
                  <a:txBody>
                    <a:bodyPr/>
                    <a:lstStyle/>
                    <a:p>
                      <a:pPr algn="just"/>
                      <a:r>
                        <a:rPr lang="ru-RU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1. Комплексная услуга:</a:t>
                      </a:r>
                    </a:p>
                    <a:p>
                      <a:pPr algn="just"/>
                      <a:r>
                        <a:rPr lang="ru-RU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   1.1 покупка/аренда помещения на 1-2 этажах МКД</a:t>
                      </a:r>
                    </a:p>
                    <a:p>
                      <a:pPr algn="just"/>
                      <a:r>
                        <a:rPr lang="ru-RU" sz="24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     1.2 сервис «Открой свое дело» </a:t>
                      </a:r>
                      <a:endParaRPr lang="x-none" sz="2400" dirty="0"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6821">
                <a:tc>
                  <a:txBody>
                    <a:bodyPr/>
                    <a:lstStyle/>
                    <a:p>
                      <a:pPr algn="just"/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2. Все предложения от крупнейших </a:t>
                      </a:r>
                    </a:p>
                    <a:p>
                      <a:pPr algn="just"/>
                      <a:r>
                        <a:rPr lang="ru-RU" sz="2400" b="0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застройщиков МО </a:t>
                      </a:r>
                      <a:r>
                        <a:rPr lang="ru-RU" sz="2400" b="1" u="sng" kern="1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a:t>на одной площадке</a:t>
                      </a:r>
                      <a:endParaRPr lang="x-none" sz="2400" b="1" u="sng" kern="120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3" name="Номер слайда 3"/>
          <p:cNvSpPr>
            <a:spLocks noGrp="1"/>
          </p:cNvSpPr>
          <p:nvPr>
            <p:ph type="sldNum" sz="quarter" idx="4294967295"/>
          </p:nvPr>
        </p:nvSpPr>
        <p:spPr>
          <a:xfrm>
            <a:off x="11369309" y="6428740"/>
            <a:ext cx="543155" cy="276999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Calibri" panose="020F0502020204030204"/>
              </a:rPr>
              <a:t>9</a:t>
            </a:fld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Calibri" panose="020F0502020204030204"/>
            </a:endParaRPr>
          </a:p>
        </p:txBody>
      </p:sp>
      <p:sp>
        <p:nvSpPr>
          <p:cNvPr id="8" name="Shape 273"/>
          <p:cNvSpPr/>
          <p:nvPr/>
        </p:nvSpPr>
        <p:spPr>
          <a:xfrm>
            <a:off x="110238" y="-27820"/>
            <a:ext cx="12329411" cy="9484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600">
                <a:latin typeface="Segoe UI Semilight" panose="020B0402040204020203"/>
                <a:ea typeface="Segoe UI Semilight" panose="020B0402040204020203"/>
                <a:cs typeface="Segoe UI Semilight" panose="020B0402040204020203"/>
                <a:sym typeface="Segoe UI Semilight" panose="020B0402040204020203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kern="0" spc="-30" dirty="0">
                <a:solidFill>
                  <a:srgbClr val="004680"/>
                </a:solidFill>
                <a:latin typeface="Cambria Math" panose="02040503050406030204"/>
                <a:ea typeface="+mj-ea"/>
              </a:rPr>
              <a:t>НОВЫЙ СЕРВИС для МСП –  Открой бизнес на 1-2 этажах МКД</a:t>
            </a:r>
          </a:p>
        </p:txBody>
      </p:sp>
      <p:graphicFrame>
        <p:nvGraphicFramePr>
          <p:cNvPr id="10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136242"/>
              </p:ext>
            </p:extLst>
          </p:nvPr>
        </p:nvGraphicFramePr>
        <p:xfrm>
          <a:off x="318677" y="853821"/>
          <a:ext cx="7516565" cy="13167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1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ru-RU" sz="2400" b="1" kern="120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КТО МОЖЕТ ПОЛУЧИТЬ: </a:t>
                      </a:r>
                      <a:endParaRPr lang="x-none" sz="2400" b="1" kern="1200" dirty="0">
                        <a:solidFill>
                          <a:srgbClr val="00B05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9519">
                <a:tc>
                  <a:txBody>
                    <a:bodyPr/>
                    <a:lstStyle/>
                    <a:p>
                      <a:pPr algn="just"/>
                      <a:r>
                        <a:rPr lang="ru-RU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Субъекты МСП  </a:t>
                      </a:r>
                      <a:r>
                        <a:rPr lang="ru-RU" sz="20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(до 250 чел,   до 2 млрд. руб. выручка)</a:t>
                      </a:r>
                    </a:p>
                    <a:p>
                      <a:pPr algn="just"/>
                      <a:r>
                        <a:rPr lang="ru-RU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endParaRPr lang="ru-RU" sz="1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Группа 1"/>
          <p:cNvGrpSpPr/>
          <p:nvPr/>
        </p:nvGrpSpPr>
        <p:grpSpPr>
          <a:xfrm>
            <a:off x="6856646" y="697976"/>
            <a:ext cx="6687280" cy="5855508"/>
            <a:chOff x="-779737" y="1078692"/>
            <a:chExt cx="5367205" cy="536720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79737" y="1078692"/>
              <a:ext cx="5367205" cy="5367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" name="Group 8"/>
            <p:cNvGrpSpPr/>
            <p:nvPr/>
          </p:nvGrpSpPr>
          <p:grpSpPr>
            <a:xfrm>
              <a:off x="891975" y="1521606"/>
              <a:ext cx="2063437" cy="4481376"/>
              <a:chOff x="4844907" y="579537"/>
              <a:chExt cx="2502186" cy="5422464"/>
            </a:xfrm>
          </p:grpSpPr>
          <p:pic>
            <p:nvPicPr>
              <p:cNvPr id="5" name="Picture 9"/>
              <p:cNvPicPr>
                <a:picLocks noChangeAspect="1"/>
              </p:cNvPicPr>
              <p:nvPr/>
            </p:nvPicPr>
            <p:blipFill rotWithShape="1">
              <a:blip r:embed="rId4"/>
              <a:srcRect t="-1" r="-5" b="88834"/>
              <a:stretch>
                <a:fillRect/>
              </a:stretch>
            </p:blipFill>
            <p:spPr>
              <a:xfrm>
                <a:off x="4844907" y="579537"/>
                <a:ext cx="2502186" cy="636420"/>
              </a:xfrm>
              <a:prstGeom prst="snip2SameRect">
                <a:avLst/>
              </a:prstGeom>
            </p:spPr>
          </p:pic>
          <p:pic>
            <p:nvPicPr>
              <p:cNvPr id="6" name="Picture 10"/>
              <p:cNvPicPr>
                <a:picLocks noChangeAspect="1"/>
              </p:cNvPicPr>
              <p:nvPr/>
            </p:nvPicPr>
            <p:blipFill rotWithShape="1">
              <a:blip r:embed="rId4"/>
              <a:srcRect t="15605"/>
              <a:stretch>
                <a:fillRect/>
              </a:stretch>
            </p:blipFill>
            <p:spPr>
              <a:xfrm>
                <a:off x="4844907" y="1192415"/>
                <a:ext cx="2502186" cy="4809586"/>
              </a:xfrm>
              <a:prstGeom prst="roundRect">
                <a:avLst>
                  <a:gd name="adj" fmla="val 3966"/>
                </a:avLst>
              </a:prstGeom>
            </p:spPr>
          </p:pic>
        </p:grpSp>
      </p:grpSp>
      <p:sp>
        <p:nvSpPr>
          <p:cNvPr id="7" name="TextBox 6"/>
          <p:cNvSpPr txBox="1"/>
          <p:nvPr/>
        </p:nvSpPr>
        <p:spPr>
          <a:xfrm>
            <a:off x="7402917" y="6383936"/>
            <a:ext cx="428994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hangingPunct="1"/>
            <a:r>
              <a:rPr lang="en-US" dirty="0">
                <a:solidFill>
                  <a:srgbClr val="0046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https://invest.mosreg.ru/investor/map</a:t>
            </a:r>
            <a:endParaRPr lang="ru-RU" dirty="0">
              <a:solidFill>
                <a:srgbClr val="0046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2" y="5312687"/>
            <a:ext cx="1533523" cy="382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s://profunds.ru/storage/summernote/xsO4XejKAnXsOWszUtlbnmjIJQwdQytTx9onBpZp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61" y="5048491"/>
            <a:ext cx="1407205" cy="792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60" y="5777697"/>
            <a:ext cx="1004961" cy="63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42" y="5865685"/>
            <a:ext cx="1311657" cy="549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94" y="4972942"/>
            <a:ext cx="1407205" cy="74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92" y="5700565"/>
            <a:ext cx="1440191" cy="87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61" y="5151311"/>
            <a:ext cx="1443993" cy="54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1740</Words>
  <Application>Microsoft Office PowerPoint</Application>
  <PresentationFormat>Широкоэкранный</PresentationFormat>
  <Paragraphs>612</Paragraphs>
  <Slides>21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Arial MT</vt:lpstr>
      <vt:lpstr>Calibri</vt:lpstr>
      <vt:lpstr>Calibri Light</vt:lpstr>
      <vt:lpstr>Cambria</vt:lpstr>
      <vt:lpstr>Cambria Math</vt:lpstr>
      <vt:lpstr>Segoe UI</vt:lpstr>
      <vt:lpstr>Times New Roman</vt:lpstr>
      <vt:lpstr>Wingdings</vt:lpstr>
      <vt:lpstr>3_Тема Office</vt:lpstr>
      <vt:lpstr>2_Тема Office</vt:lpstr>
      <vt:lpstr>4_Тема Office</vt:lpstr>
      <vt:lpstr>   СЕРВИСЫ для БИЗНЕСА в Московской области  Новый сервис: Открой бизнес  на 1-2 этажах МКД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Новый сервис для бизнеса:  Открой бизнес  на 1-2 этажах МКД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Будет реализован с 1 сентября - Сервис «Открой собственное дело»</vt:lpstr>
      <vt:lpstr>Открываю кафе</vt:lpstr>
      <vt:lpstr>Открываю магазинчик</vt:lpstr>
      <vt:lpstr>Оказываю услуги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ПЕРЕВОД ЗЕМЕЛЬ СЕЛЬСКОХОЗЯЙСТВЕННОГО НАЗНАЧЕНИЯ</dc:title>
  <dc:creator>Юлия B</dc:creator>
  <cp:lastModifiedBy>Татьяна</cp:lastModifiedBy>
  <cp:revision>329</cp:revision>
  <cp:lastPrinted>2023-07-24T11:00:00Z</cp:lastPrinted>
  <dcterms:created xsi:type="dcterms:W3CDTF">2023-03-18T10:15:00Z</dcterms:created>
  <dcterms:modified xsi:type="dcterms:W3CDTF">2023-08-16T08:52:50Z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199FE7A5FAA6400FB5D208084266FF07_13</vt:lpwstr>
  </property>
  <property fmtid="{D5CDD505-2E9C-101B-9397-08002B2CF9AE}" pid="3" name="KSOProductBuildVer">
    <vt:lpwstr>1049-12.2.0.13110</vt:lpwstr>
  </property>
</Properties>
</file>